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notesSlides/notesSlide9.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handoutMasterIdLst>
    <p:handoutMasterId r:id="rId42"/>
  </p:handoutMasterIdLst>
  <p:sldIdLst>
    <p:sldId id="434" r:id="rId2"/>
    <p:sldId id="363" r:id="rId3"/>
    <p:sldId id="364" r:id="rId4"/>
    <p:sldId id="450" r:id="rId5"/>
    <p:sldId id="508" r:id="rId6"/>
    <p:sldId id="449" r:id="rId7"/>
    <p:sldId id="451" r:id="rId8"/>
    <p:sldId id="452" r:id="rId9"/>
    <p:sldId id="453" r:id="rId10"/>
    <p:sldId id="455" r:id="rId11"/>
    <p:sldId id="509" r:id="rId12"/>
    <p:sldId id="456" r:id="rId13"/>
    <p:sldId id="458" r:id="rId14"/>
    <p:sldId id="510" r:id="rId15"/>
    <p:sldId id="515" r:id="rId16"/>
    <p:sldId id="514" r:id="rId17"/>
    <p:sldId id="511" r:id="rId18"/>
    <p:sldId id="513" r:id="rId19"/>
    <p:sldId id="519" r:id="rId20"/>
    <p:sldId id="520" r:id="rId21"/>
    <p:sldId id="517" r:id="rId22"/>
    <p:sldId id="518" r:id="rId23"/>
    <p:sldId id="516" r:id="rId24"/>
    <p:sldId id="521" r:id="rId25"/>
    <p:sldId id="488" r:id="rId26"/>
    <p:sldId id="468" r:id="rId27"/>
    <p:sldId id="522" r:id="rId28"/>
    <p:sldId id="524" r:id="rId29"/>
    <p:sldId id="525" r:id="rId30"/>
    <p:sldId id="366" r:id="rId31"/>
    <p:sldId id="467" r:id="rId32"/>
    <p:sldId id="479" r:id="rId33"/>
    <p:sldId id="526" r:id="rId34"/>
    <p:sldId id="527" r:id="rId35"/>
    <p:sldId id="528" r:id="rId36"/>
    <p:sldId id="469" r:id="rId37"/>
    <p:sldId id="507" r:id="rId38"/>
    <p:sldId id="529" r:id="rId39"/>
    <p:sldId id="448" r:id="rId40"/>
  </p:sldIdLst>
  <p:sldSz cx="9144000" cy="5145088"/>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ED5"/>
    <a:srgbClr val="D24661"/>
    <a:srgbClr val="FFFFFF"/>
    <a:srgbClr val="2B5470"/>
    <a:srgbClr val="835A52"/>
    <a:srgbClr val="E1812C"/>
    <a:srgbClr val="9372B2"/>
    <a:srgbClr val="C03D3E"/>
    <a:srgbClr val="3A923A"/>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p:cViewPr varScale="1">
        <p:scale>
          <a:sx n="150" d="100"/>
          <a:sy n="150" d="100"/>
        </p:scale>
        <p:origin x="432" y="126"/>
      </p:cViewPr>
      <p:guideLst>
        <p:guide orient="horz" pos="1621"/>
        <p:guide pos="2880"/>
      </p:guideLst>
    </p:cSldViewPr>
  </p:slideViewPr>
  <p:notesTextViewPr>
    <p:cViewPr>
      <p:scale>
        <a:sx n="100" d="100"/>
        <a:sy n="100" d="100"/>
      </p:scale>
      <p:origin x="0" y="0"/>
    </p:cViewPr>
  </p:notesTextViewPr>
  <p:sorterViewPr>
    <p:cViewPr>
      <p:scale>
        <a:sx n="186" d="100"/>
        <a:sy n="186"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xmlns="" id="{7D36F967-8DDC-437A-95B2-1E2384E917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xmlns="" id="{D5042B4D-5464-4960-A17F-D1F65B500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531C6B-4898-4726-9BF5-72BDCFFA825C}" type="datetimeFigureOut">
              <a:rPr lang="zh-TW" altLang="en-US" smtClean="0"/>
              <a:t>2021/6/15</a:t>
            </a:fld>
            <a:endParaRPr lang="zh-TW" altLang="en-US"/>
          </a:p>
        </p:txBody>
      </p:sp>
      <p:sp>
        <p:nvSpPr>
          <p:cNvPr id="4" name="頁尾版面配置區 3">
            <a:extLst>
              <a:ext uri="{FF2B5EF4-FFF2-40B4-BE49-F238E27FC236}">
                <a16:creationId xmlns:a16="http://schemas.microsoft.com/office/drawing/2014/main" xmlns="" id="{2AA0418B-8607-44A0-8E58-2DECF0210CB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xmlns="" id="{DFCB8D6F-871D-4AFB-BE69-8EC119072D0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1850C7-D65B-4717-B096-32F3736D77D0}" type="slidenum">
              <a:rPr lang="zh-TW" altLang="en-US" smtClean="0"/>
              <a:t>‹#›</a:t>
            </a:fld>
            <a:endParaRPr lang="zh-TW" altLang="en-US"/>
          </a:p>
        </p:txBody>
      </p:sp>
    </p:spTree>
    <p:extLst>
      <p:ext uri="{BB962C8B-B14F-4D97-AF65-F5344CB8AC3E}">
        <p14:creationId xmlns:p14="http://schemas.microsoft.com/office/powerpoint/2010/main" val="307905451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9F8513-A743-4602-9E9F-CEEE9A802B5E}" type="datetimeFigureOut">
              <a:rPr lang="zh-CN" altLang="en-US" smtClean="0"/>
              <a:pPr/>
              <a:t>2021/6/15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FF1102C-FAD4-459D-8C7A-106E6431C5A1}" type="slidenum">
              <a:rPr lang="zh-CN" altLang="en-US" smtClean="0"/>
              <a:pPr/>
              <a:t>‹#›</a:t>
            </a:fld>
            <a:endParaRPr lang="zh-CN" altLang="en-US"/>
          </a:p>
        </p:txBody>
      </p:sp>
    </p:spTree>
    <p:extLst>
      <p:ext uri="{BB962C8B-B14F-4D97-AF65-F5344CB8AC3E}">
        <p14:creationId xmlns:p14="http://schemas.microsoft.com/office/powerpoint/2010/main" val="71242756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pPr/>
              <a:t>1</a:t>
            </a:fld>
            <a:endParaRPr lang="zh-CN" altLang="en-US"/>
          </a:p>
        </p:txBody>
      </p:sp>
    </p:spTree>
    <p:extLst>
      <p:ext uri="{BB962C8B-B14F-4D97-AF65-F5344CB8AC3E}">
        <p14:creationId xmlns:p14="http://schemas.microsoft.com/office/powerpoint/2010/main" val="3232883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pPr/>
              <a:t>25</a:t>
            </a:fld>
            <a:endParaRPr lang="zh-CN" altLang="en-US"/>
          </a:p>
        </p:txBody>
      </p:sp>
    </p:spTree>
    <p:extLst>
      <p:ext uri="{BB962C8B-B14F-4D97-AF65-F5344CB8AC3E}">
        <p14:creationId xmlns:p14="http://schemas.microsoft.com/office/powerpoint/2010/main" val="1308286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pPr/>
              <a:t>30</a:t>
            </a:fld>
            <a:endParaRPr lang="zh-CN" altLang="en-US"/>
          </a:p>
        </p:txBody>
      </p:sp>
    </p:spTree>
    <p:extLst>
      <p:ext uri="{BB962C8B-B14F-4D97-AF65-F5344CB8AC3E}">
        <p14:creationId xmlns:p14="http://schemas.microsoft.com/office/powerpoint/2010/main" val="4029489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pPr/>
              <a:t>39</a:t>
            </a:fld>
            <a:endParaRPr lang="zh-CN" altLang="en-US"/>
          </a:p>
        </p:txBody>
      </p:sp>
    </p:spTree>
    <p:extLst>
      <p:ext uri="{BB962C8B-B14F-4D97-AF65-F5344CB8AC3E}">
        <p14:creationId xmlns:p14="http://schemas.microsoft.com/office/powerpoint/2010/main" val="39688272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pPr/>
              <a:t>2</a:t>
            </a:fld>
            <a:endParaRPr lang="zh-CN" altLang="en-US"/>
          </a:p>
        </p:txBody>
      </p:sp>
    </p:spTree>
    <p:extLst>
      <p:ext uri="{BB962C8B-B14F-4D97-AF65-F5344CB8AC3E}">
        <p14:creationId xmlns:p14="http://schemas.microsoft.com/office/powerpoint/2010/main" val="116642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pPr/>
              <a:t>3</a:t>
            </a:fld>
            <a:endParaRPr lang="zh-CN" altLang="en-US"/>
          </a:p>
        </p:txBody>
      </p:sp>
    </p:spTree>
    <p:extLst>
      <p:ext uri="{BB962C8B-B14F-4D97-AF65-F5344CB8AC3E}">
        <p14:creationId xmlns:p14="http://schemas.microsoft.com/office/powerpoint/2010/main" val="1365923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2760EF0-27D5-4E1B-8B98-FFF90C7DB461}" type="slidenum">
              <a:rPr lang="zh-CN" altLang="en-US" smtClean="0"/>
              <a:pPr>
                <a:defRPr/>
              </a:pPr>
              <a:t>4</a:t>
            </a:fld>
            <a:endParaRPr lang="zh-CN" altLang="en-US"/>
          </a:p>
        </p:txBody>
      </p:sp>
    </p:spTree>
    <p:extLst>
      <p:ext uri="{BB962C8B-B14F-4D97-AF65-F5344CB8AC3E}">
        <p14:creationId xmlns:p14="http://schemas.microsoft.com/office/powerpoint/2010/main" val="166785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72760EF0-27D5-4E1B-8B98-FFF90C7DB461}" type="slidenum">
              <a:rPr lang="zh-CN" altLang="en-US" smtClean="0"/>
              <a:pPr>
                <a:defRPr/>
              </a:pPr>
              <a:t>5</a:t>
            </a:fld>
            <a:endParaRPr lang="zh-CN" altLang="en-US"/>
          </a:p>
        </p:txBody>
      </p:sp>
    </p:spTree>
    <p:extLst>
      <p:ext uri="{BB962C8B-B14F-4D97-AF65-F5344CB8AC3E}">
        <p14:creationId xmlns:p14="http://schemas.microsoft.com/office/powerpoint/2010/main" val="131841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pPr/>
              <a:t>6</a:t>
            </a:fld>
            <a:endParaRPr lang="zh-CN" altLang="en-US"/>
          </a:p>
        </p:txBody>
      </p:sp>
    </p:spTree>
    <p:extLst>
      <p:ext uri="{BB962C8B-B14F-4D97-AF65-F5344CB8AC3E}">
        <p14:creationId xmlns:p14="http://schemas.microsoft.com/office/powerpoint/2010/main" val="834595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9F00E3-84AE-4C74-9370-0C5407C9671E}" type="slidenum">
              <a:rPr lang="zh-CN" altLang="en-US" smtClean="0"/>
              <a:t>7</a:t>
            </a:fld>
            <a:endParaRPr lang="zh-CN" altLang="en-US"/>
          </a:p>
        </p:txBody>
      </p:sp>
    </p:spTree>
    <p:extLst>
      <p:ext uri="{BB962C8B-B14F-4D97-AF65-F5344CB8AC3E}">
        <p14:creationId xmlns:p14="http://schemas.microsoft.com/office/powerpoint/2010/main" val="374807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864155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FF1102C-FAD4-459D-8C7A-106E6431C5A1}" type="slidenum">
              <a:rPr lang="zh-CN" altLang="en-US" smtClean="0"/>
              <a:pPr/>
              <a:t>14</a:t>
            </a:fld>
            <a:endParaRPr lang="zh-CN" altLang="en-US"/>
          </a:p>
        </p:txBody>
      </p:sp>
    </p:spTree>
    <p:extLst>
      <p:ext uri="{BB962C8B-B14F-4D97-AF65-F5344CB8AC3E}">
        <p14:creationId xmlns:p14="http://schemas.microsoft.com/office/powerpoint/2010/main" val="1889085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313"/>
            <a:ext cx="7772400" cy="1102859"/>
          </a:xfrm>
        </p:spPr>
        <p:txBody>
          <a:bodyPr/>
          <a:lstStyle/>
          <a:p>
            <a:r>
              <a:rPr lang="zh-CN" altLang="en-US"/>
              <a:t>单击此处编辑母版标题样式</a:t>
            </a:r>
          </a:p>
        </p:txBody>
      </p:sp>
      <p:sp>
        <p:nvSpPr>
          <p:cNvPr id="3" name="副标题 2"/>
          <p:cNvSpPr>
            <a:spLocks noGrp="1"/>
          </p:cNvSpPr>
          <p:nvPr>
            <p:ph type="subTitle" idx="1"/>
          </p:nvPr>
        </p:nvSpPr>
        <p:spPr>
          <a:xfrm>
            <a:off x="1371600" y="2915550"/>
            <a:ext cx="6400800" cy="1314856"/>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7D3DE98-B687-427F-B457-3864D2F2CF69}" type="datetime1">
              <a:rPr lang="zh-CN" altLang="en-US" smtClean="0"/>
              <a:t>2021/6/15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sz="2000"/>
            </a:lvl1pPr>
          </a:lstStyle>
          <a:p>
            <a:fld id="{25567DBE-345A-4DFC-A5AF-A1AA18485CC9}" type="slidenum">
              <a:rPr lang="zh-CN" altLang="en-US" smtClean="0"/>
              <a:pPr/>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37204E07-C262-49A5-99BB-A2B0075CE684}"/>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9" name="矩形 8">
            <a:extLst>
              <a:ext uri="{FF2B5EF4-FFF2-40B4-BE49-F238E27FC236}">
                <a16:creationId xmlns:a16="http://schemas.microsoft.com/office/drawing/2014/main" xmlns="" id="{E3E91588-9C04-4689-AA93-9BBBF0F1D15E}"/>
              </a:ext>
            </a:extLst>
          </p:cNvPr>
          <p:cNvSpPr/>
          <p:nvPr userDrawn="1"/>
        </p:nvSpPr>
        <p:spPr>
          <a:xfrm>
            <a:off x="107504" y="124272"/>
            <a:ext cx="8928992" cy="489654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 name="日期占位符 1"/>
          <p:cNvSpPr>
            <a:spLocks noGrp="1"/>
          </p:cNvSpPr>
          <p:nvPr>
            <p:ph type="dt" sz="half" idx="10"/>
          </p:nvPr>
        </p:nvSpPr>
        <p:spPr/>
        <p:txBody>
          <a:bodyPr/>
          <a:lstStyle/>
          <a:p>
            <a:fld id="{DB620D5E-C6F4-4B7F-B72C-E11A5D70E8F6}" type="datetime1">
              <a:rPr lang="zh-CN" altLang="en-US" smtClean="0"/>
              <a:t>2021/6/15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sz="2000"/>
            </a:lvl1pPr>
          </a:lstStyle>
          <a:p>
            <a:fld id="{D7F5BB56-9B96-4394-98D1-089DE868BDAA}" type="slidenum">
              <a:rPr lang="zh-CN" altLang="en-US" smtClean="0"/>
              <a:pPr/>
              <a:t>‹#›</a:t>
            </a:fld>
            <a:endParaRPr lang="zh-CN" altLang="en-US" dirty="0"/>
          </a:p>
        </p:txBody>
      </p:sp>
      <p:sp>
        <p:nvSpPr>
          <p:cNvPr id="5" name="矩形 4"/>
          <p:cNvSpPr/>
          <p:nvPr userDrawn="1"/>
        </p:nvSpPr>
        <p:spPr>
          <a:xfrm>
            <a:off x="107504"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588545" y="232284"/>
            <a:ext cx="1836172" cy="315475"/>
          </a:xfrm>
          <a:prstGeom prst="rect">
            <a:avLst/>
          </a:prstGeom>
          <a:noFill/>
        </p:spPr>
        <p:txBody>
          <a:bodyPr wrap="square" lIns="68584" tIns="34292" rIns="68584" bIns="34292"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工作体会</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552509"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1BA4550C-86EF-4DF3-B122-5E5AF2B327E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9" name="矩形 8">
            <a:extLst>
              <a:ext uri="{FF2B5EF4-FFF2-40B4-BE49-F238E27FC236}">
                <a16:creationId xmlns:a16="http://schemas.microsoft.com/office/drawing/2014/main" xmlns="" id="{CA76F9FB-BE6A-46EF-B399-C072350C0E7A}"/>
              </a:ext>
            </a:extLst>
          </p:cNvPr>
          <p:cNvSpPr/>
          <p:nvPr userDrawn="1"/>
        </p:nvSpPr>
        <p:spPr>
          <a:xfrm>
            <a:off x="107504" y="124272"/>
            <a:ext cx="8928992" cy="489654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 name="日期占位符 1"/>
          <p:cNvSpPr>
            <a:spLocks noGrp="1"/>
          </p:cNvSpPr>
          <p:nvPr>
            <p:ph type="dt" sz="half" idx="10"/>
          </p:nvPr>
        </p:nvSpPr>
        <p:spPr/>
        <p:txBody>
          <a:bodyPr/>
          <a:lstStyle/>
          <a:p>
            <a:fld id="{D252B7E4-1640-4B6B-A372-AF1127B441E2}" type="datetime1">
              <a:rPr lang="zh-CN" altLang="en-US" smtClean="0"/>
              <a:t>2021/6/15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sz="1800"/>
            </a:lvl1pPr>
          </a:lstStyle>
          <a:p>
            <a:fld id="{D7F5BB56-9B96-4394-98D1-089DE868BDAA}" type="slidenum">
              <a:rPr lang="zh-CN" altLang="en-US" smtClean="0"/>
              <a:pPr/>
              <a:t>‹#›</a:t>
            </a:fld>
            <a:endParaRPr lang="zh-CN" altLang="en-US" dirty="0"/>
          </a:p>
        </p:txBody>
      </p:sp>
      <p:sp>
        <p:nvSpPr>
          <p:cNvPr id="5" name="矩形 4"/>
          <p:cNvSpPr/>
          <p:nvPr userDrawn="1"/>
        </p:nvSpPr>
        <p:spPr>
          <a:xfrm>
            <a:off x="107504"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575080" y="232284"/>
            <a:ext cx="1836172" cy="315475"/>
          </a:xfrm>
          <a:prstGeom prst="rect">
            <a:avLst/>
          </a:prstGeom>
          <a:noFill/>
        </p:spPr>
        <p:txBody>
          <a:bodyPr wrap="square" lIns="68584" tIns="34292" rIns="68584" bIns="34292"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工作规划和展望</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539044"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851"/>
            <a:ext cx="3008313" cy="87180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851"/>
            <a:ext cx="5111750" cy="43911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658"/>
            <a:ext cx="3008313" cy="35193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FD8B645-0F40-4B25-B4D6-39EFEC1C1A28}" type="datetime1">
              <a:rPr lang="zh-CN" altLang="en-US" smtClean="0"/>
              <a:t>2021/6/15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1561"/>
            <a:ext cx="5486400" cy="425185"/>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723"/>
            <a:ext cx="5486400" cy="30870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6746"/>
            <a:ext cx="5486400" cy="60383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F8A3AD5-DDF1-4224-9646-2F8489B5D939}" type="datetime1">
              <a:rPr lang="zh-CN" altLang="en-US" smtClean="0"/>
              <a:t>2021/6/15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7E6A0E6-EDE4-419E-8697-A193B1835F99}" type="datetime1">
              <a:rPr lang="zh-CN" altLang="en-US" smtClean="0"/>
              <a:t>2021/6/15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042"/>
            <a:ext cx="2057400" cy="438999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6042"/>
            <a:ext cx="6019800" cy="438999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43CCBB7-DF21-450D-BF6C-B7CC2119218E}" type="datetime1">
              <a:rPr lang="zh-CN" altLang="en-US" smtClean="0"/>
              <a:t>2021/6/15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5567DBE-345A-4DFC-A5AF-A1AA18485CC9}"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0949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253" y="196280"/>
            <a:ext cx="14402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72" tIns="34286" rIns="68572" bIns="34286" rtlCol="0" anchor="ctr"/>
          <a:lstStyle/>
          <a:p>
            <a:pPr algn="ctr" defTabSz="685658"/>
            <a:endParaRPr lang="zh-CN" altLang="en-US" sz="1400" dirty="0">
              <a:solidFill>
                <a:srgbClr val="E7E6E6">
                  <a:lumMod val="50000"/>
                </a:srgbClr>
              </a:solidFill>
              <a:cs typeface="+mn-ea"/>
              <a:sym typeface="+mn-lt"/>
            </a:endParaRPr>
          </a:p>
        </p:txBody>
      </p:sp>
      <p:sp>
        <p:nvSpPr>
          <p:cNvPr id="3" name="文本框 37"/>
          <p:cNvSpPr txBox="1"/>
          <p:nvPr userDrawn="1"/>
        </p:nvSpPr>
        <p:spPr>
          <a:xfrm>
            <a:off x="216273" y="196280"/>
            <a:ext cx="2189971" cy="315475"/>
          </a:xfrm>
          <a:prstGeom prst="rect">
            <a:avLst/>
          </a:prstGeom>
          <a:noFill/>
        </p:spPr>
        <p:txBody>
          <a:bodyPr wrap="none" lIns="68572" tIns="34286" rIns="68572" bIns="34286" rtlCol="0">
            <a:spAutoFit/>
          </a:bodyPr>
          <a:lstStyle/>
          <a:p>
            <a:pPr defTabSz="685658"/>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点击添加相关标题文字</a:t>
            </a:r>
          </a:p>
        </p:txBody>
      </p:sp>
      <p:sp>
        <p:nvSpPr>
          <p:cNvPr id="4" name="文本框 38"/>
          <p:cNvSpPr txBox="1"/>
          <p:nvPr userDrawn="1"/>
        </p:nvSpPr>
        <p:spPr>
          <a:xfrm>
            <a:off x="265225" y="520317"/>
            <a:ext cx="2038917" cy="207753"/>
          </a:xfrm>
          <a:prstGeom prst="rect">
            <a:avLst/>
          </a:prstGeom>
          <a:noFill/>
        </p:spPr>
        <p:txBody>
          <a:bodyPr wrap="square" lIns="68572" tIns="34286" rIns="68572" bIns="34286" rtlCol="0">
            <a:spAutoFit/>
          </a:bodyPr>
          <a:lstStyle/>
          <a:p>
            <a:pPr algn="dist" defTabSz="685658"/>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extLst>
      <p:ext uri="{BB962C8B-B14F-4D97-AF65-F5344CB8AC3E}">
        <p14:creationId xmlns:p14="http://schemas.microsoft.com/office/powerpoint/2010/main" val="1885866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634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B91BBC0-D3AD-4CDD-A029-C9FFD3C56A81}" type="datetime1">
              <a:rPr lang="zh-CN" altLang="en-US" smtClean="0"/>
              <a:t>2021/6/15</a:t>
            </a:fld>
            <a:endParaRPr lang="zh-CN" altLang="en-US"/>
          </a:p>
        </p:txBody>
      </p:sp>
      <p:sp>
        <p:nvSpPr>
          <p:cNvPr id="6" name="灯片编号占位符 5"/>
          <p:cNvSpPr>
            <a:spLocks noGrp="1"/>
          </p:cNvSpPr>
          <p:nvPr>
            <p:ph type="sldNum" sz="quarter" idx="12"/>
          </p:nvPr>
        </p:nvSpPr>
        <p:spPr>
          <a:xfrm>
            <a:off x="2915816" y="4805481"/>
            <a:ext cx="2133600" cy="273929"/>
          </a:xfrm>
          <a:prstGeom prst="rect">
            <a:avLst/>
          </a:prstGeom>
        </p:spPr>
        <p:txBody>
          <a:bodyPr/>
          <a:lstStyle/>
          <a:p>
            <a:fld id="{916F26BD-DE47-4663-A93D-9EEAA4334141}" type="slidenum">
              <a:rPr lang="zh-CN" altLang="en-US" smtClean="0"/>
              <a:pPr/>
              <a:t>‹#›</a:t>
            </a:fld>
            <a:endParaRPr lang="zh-CN" altLang="en-US"/>
          </a:p>
        </p:txBody>
      </p:sp>
    </p:spTree>
    <p:extLst>
      <p:ext uri="{BB962C8B-B14F-4D97-AF65-F5344CB8AC3E}">
        <p14:creationId xmlns:p14="http://schemas.microsoft.com/office/powerpoint/2010/main" val="1674384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972B283-FCFB-4745-804F-3DB70ED4C7FB}" type="datetime1">
              <a:rPr lang="zh-CN" altLang="en-US" smtClean="0"/>
              <a:t>2021/6/15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sz="2000"/>
            </a:lvl1pPr>
          </a:lstStyle>
          <a:p>
            <a:fld id="{25567DBE-345A-4DFC-A5AF-A1AA18485CC9}" type="slidenum">
              <a:rPr lang="zh-CN" altLang="en-US" smtClean="0"/>
              <a:pPr/>
              <a:t>‹#›</a:t>
            </a:fld>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6941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5088"/>
          </a:xfrm>
          <a:prstGeom prst="rect">
            <a:avLst/>
          </a:prstGeom>
        </p:spPr>
      </p:pic>
      <p:sp>
        <p:nvSpPr>
          <p:cNvPr id="2" name="矩形 1"/>
          <p:cNvSpPr/>
          <p:nvPr userDrawn="1"/>
        </p:nvSpPr>
        <p:spPr>
          <a:xfrm>
            <a:off x="0" y="0"/>
            <a:ext cx="9144000" cy="514508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endParaRPr lang="zh-CN" altLang="en-US"/>
          </a:p>
        </p:txBody>
      </p:sp>
      <p:sp>
        <p:nvSpPr>
          <p:cNvPr id="3" name="TextBox 1"/>
          <p:cNvSpPr txBox="1"/>
          <p:nvPr userDrawn="1"/>
        </p:nvSpPr>
        <p:spPr>
          <a:xfrm>
            <a:off x="3865651" y="368823"/>
            <a:ext cx="1292662" cy="300175"/>
          </a:xfrm>
          <a:prstGeom prst="rect">
            <a:avLst/>
          </a:prstGeom>
          <a:noFill/>
        </p:spPr>
        <p:txBody>
          <a:bodyPr wrap="none" lIns="68589" tIns="34295" rIns="68589" bIns="34295" rtlCol="0">
            <a:spAutoFit/>
          </a:bodyPr>
          <a:lstStyle/>
          <a:p>
            <a:pPr lvl="0" algn="ctr"/>
            <a:r>
              <a:rPr lang="zh-CN" altLang="en-US"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rPr>
              <a:t>点击添加标题</a:t>
            </a:r>
            <a:endParaRPr lang="en-US" altLang="zh-CN" sz="1500" b="1" dirty="0">
              <a:solidFill>
                <a:prstClr val="black">
                  <a:lumMod val="65000"/>
                  <a:lumOff val="35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extBox 2"/>
          <p:cNvSpPr txBox="1"/>
          <p:nvPr userDrawn="1"/>
        </p:nvSpPr>
        <p:spPr>
          <a:xfrm>
            <a:off x="3274748" y="710767"/>
            <a:ext cx="2562232" cy="346356"/>
          </a:xfrm>
          <a:prstGeom prst="rect">
            <a:avLst/>
          </a:prstGeom>
          <a:noFill/>
        </p:spPr>
        <p:txBody>
          <a:bodyPr wrap="square" lIns="68589" tIns="34295" rIns="68589" bIns="34295" rtlCol="0">
            <a:spAutoFit/>
          </a:bodyPr>
          <a:lstStyle/>
          <a:p>
            <a:pPr algn="ctr"/>
            <a:r>
              <a:rPr lang="zh-CN" alt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rPr>
              <a:t>您的内容打在这里，或通过复制文本后在此选择粘贴，并选择只保留文字。</a:t>
            </a:r>
            <a:endParaRPr lang="en-US" sz="900" dirty="0">
              <a:solidFill>
                <a:schemeClr val="tx1">
                  <a:lumMod val="50000"/>
                  <a:lumOff val="50000"/>
                </a:schemeClr>
              </a:solidFill>
              <a:latin typeface="Arial" panose="020B0604020202020204" pitchFamily="34" charset="0"/>
              <a:ea typeface="微软雅黑" panose="020B0503020204020204" pitchFamily="34" charset="-122"/>
              <a:cs typeface="Open Sans" panose="020B0606030504020204" pitchFamily="34" charset="0"/>
              <a:sym typeface="Arial" panose="020B0604020202020204" pitchFamily="34" charset="0"/>
            </a:endParaRPr>
          </a:p>
        </p:txBody>
      </p:sp>
    </p:spTree>
    <p:extLst>
      <p:ext uri="{BB962C8B-B14F-4D97-AF65-F5344CB8AC3E}">
        <p14:creationId xmlns:p14="http://schemas.microsoft.com/office/powerpoint/2010/main" val="4353480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两栏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44414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465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6196"/>
            <a:ext cx="7772400" cy="1021872"/>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708"/>
            <a:ext cx="7772400" cy="112548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DA0AB1-A46B-4D7E-B5DE-C1A13FE0691C}" type="datetime1">
              <a:rPr lang="zh-CN" altLang="en-US" smtClean="0"/>
              <a:t>2021/6/15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sz="2000"/>
            </a:lvl1pPr>
          </a:lstStyle>
          <a:p>
            <a:fld id="{25567DBE-345A-4DFC-A5AF-A1AA18485CC9}" type="slidenum">
              <a:rPr lang="zh-CN" altLang="en-US" smtClean="0"/>
              <a:pPr/>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521"/>
            <a:ext cx="4038600" cy="339552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097F49-602E-4B59-B480-80B13589AD0C}" type="datetime1">
              <a:rPr lang="zh-CN" altLang="en-US" smtClean="0"/>
              <a:t>2021/6/15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lvl1pPr>
              <a:defRPr sz="2000"/>
            </a:lvl1pPr>
          </a:lstStyle>
          <a:p>
            <a:fld id="{25567DBE-345A-4DFC-A5AF-A1AA18485CC9}" type="slidenum">
              <a:rPr lang="zh-CN" altLang="en-US" smtClean="0"/>
              <a:pPr/>
              <a:t>‹#›</a:t>
            </a:fld>
            <a:endParaRPr lang="zh-CN" altLang="en-US" dirty="0"/>
          </a:p>
        </p:txBody>
      </p:sp>
      <p:sp>
        <p:nvSpPr>
          <p:cNvPr id="9" name="矩形 8"/>
          <p:cNvSpPr/>
          <p:nvPr userDrawn="1"/>
        </p:nvSpPr>
        <p:spPr>
          <a:xfrm>
            <a:off x="6624228" y="455276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www.1ppt.com/ziliao/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www.1ppt.com/fanwen/             </a:t>
            </a:r>
            <a:r>
              <a:rPr kumimoji="0" lang="zh-CN" altLang="en-US" sz="100" b="0" i="0" u="none" strike="noStrike" kern="0" cap="none" spc="0" normalizeH="0" baseline="0" noProof="0" dirty="0">
                <a:ln>
                  <a:noFill/>
                </a:ln>
                <a:solidFill>
                  <a:prstClr val="white"/>
                </a:solidFill>
                <a:effectLst/>
                <a:uLnTx/>
                <a:uFillTx/>
              </a:rPr>
              <a:t>试卷下载：</a:t>
            </a:r>
            <a:r>
              <a:rPr kumimoji="0" lang="en-US" altLang="zh-CN" sz="100" b="0" i="0" u="none" strike="noStrike" kern="0" cap="none" spc="0" normalizeH="0" baseline="0" noProof="0" dirty="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690"/>
            <a:ext cx="4040188"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660"/>
            <a:ext cx="4040188"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690"/>
            <a:ext cx="4041775" cy="47997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660"/>
            <a:ext cx="4041775" cy="2964381"/>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404AAFB-02F3-4CBE-8861-76EF99967723}" type="datetime1">
              <a:rPr lang="zh-CN" altLang="en-US" smtClean="0"/>
              <a:t>2021/6/15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lvl1pPr>
              <a:defRPr sz="2000"/>
            </a:lvl1pPr>
          </a:lstStyle>
          <a:p>
            <a:fld id="{25567DBE-345A-4DFC-A5AF-A1AA18485CC9}" type="slidenum">
              <a:rPr lang="zh-CN" altLang="en-US" smtClean="0"/>
              <a:pPr/>
              <a:t>‹#›</a:t>
            </a:fld>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AA04DC7-3EE7-4D2D-B5E4-B9197557FA17}" type="datetime1">
              <a:rPr lang="zh-CN" altLang="en-US" smtClean="0"/>
              <a:t>2021/6/15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lvl1pPr>
              <a:defRPr sz="2000"/>
            </a:lvl1pPr>
          </a:lstStyle>
          <a:p>
            <a:fld id="{25567DBE-345A-4DFC-A5AF-A1AA18485CC9}" type="slidenum">
              <a:rPr lang="zh-CN" altLang="en-US" smtClean="0"/>
              <a:pPr/>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34F5495-6A9D-4277-B14D-527208A92075}" type="datetime1">
              <a:rPr lang="zh-CN" altLang="en-US" smtClean="0"/>
              <a:t>2021/6/15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sz="2000"/>
            </a:lvl1pPr>
          </a:lstStyle>
          <a:p>
            <a:fld id="{25567DBE-345A-4DFC-A5AF-A1AA18485CC9}" type="slidenum">
              <a:rPr lang="zh-CN" altLang="en-US" smtClean="0"/>
              <a:pPr/>
              <a:t>‹#›</a:t>
            </a:fld>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3D7A141C-55CE-4F08-9E34-7FD84E227CD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9" name="矩形 8">
            <a:extLst>
              <a:ext uri="{FF2B5EF4-FFF2-40B4-BE49-F238E27FC236}">
                <a16:creationId xmlns:a16="http://schemas.microsoft.com/office/drawing/2014/main" xmlns="" id="{61B7447C-37E8-4AA5-B89A-03B88ED34EBB}"/>
              </a:ext>
            </a:extLst>
          </p:cNvPr>
          <p:cNvSpPr/>
          <p:nvPr userDrawn="1"/>
        </p:nvSpPr>
        <p:spPr>
          <a:xfrm>
            <a:off x="107504" y="124272"/>
            <a:ext cx="8928992" cy="489654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 name="日期占位符 1"/>
          <p:cNvSpPr>
            <a:spLocks noGrp="1"/>
          </p:cNvSpPr>
          <p:nvPr>
            <p:ph type="dt" sz="half" idx="10"/>
          </p:nvPr>
        </p:nvSpPr>
        <p:spPr/>
        <p:txBody>
          <a:bodyPr/>
          <a:lstStyle/>
          <a:p>
            <a:fld id="{A1EEA631-0115-4893-AF4F-BF59147F707C}" type="datetime1">
              <a:rPr lang="zh-CN" altLang="en-US" smtClean="0"/>
              <a:t>2021/6/15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sz="2000"/>
            </a:lvl1pPr>
          </a:lstStyle>
          <a:p>
            <a:fld id="{D7F5BB56-9B96-4394-98D1-089DE868BDAA}" type="slidenum">
              <a:rPr lang="zh-CN" altLang="en-US" smtClean="0"/>
              <a:pPr/>
              <a:t>‹#›</a:t>
            </a:fld>
            <a:endParaRPr lang="zh-CN" altLang="en-US" dirty="0"/>
          </a:p>
        </p:txBody>
      </p:sp>
      <p:sp>
        <p:nvSpPr>
          <p:cNvPr id="5" name="矩形 4"/>
          <p:cNvSpPr/>
          <p:nvPr userDrawn="1"/>
        </p:nvSpPr>
        <p:spPr>
          <a:xfrm>
            <a:off x="108213" y="232284"/>
            <a:ext cx="395569"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575789" y="232284"/>
            <a:ext cx="1836172" cy="315475"/>
          </a:xfrm>
          <a:prstGeom prst="rect">
            <a:avLst/>
          </a:prstGeom>
          <a:noFill/>
        </p:spPr>
        <p:txBody>
          <a:bodyPr wrap="square" lIns="68584" tIns="34292" rIns="68584" bIns="34292"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工作评价</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539753"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AA1DF9EC-071B-4FD7-BACF-C9EE2628362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9" name="矩形 8">
            <a:extLst>
              <a:ext uri="{FF2B5EF4-FFF2-40B4-BE49-F238E27FC236}">
                <a16:creationId xmlns:a16="http://schemas.microsoft.com/office/drawing/2014/main" xmlns="" id="{584AB56D-47F3-4959-9357-5A7AF515C23F}"/>
              </a:ext>
            </a:extLst>
          </p:cNvPr>
          <p:cNvSpPr/>
          <p:nvPr userDrawn="1"/>
        </p:nvSpPr>
        <p:spPr>
          <a:xfrm>
            <a:off x="107504" y="124272"/>
            <a:ext cx="8928992" cy="489654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 name="日期占位符 1"/>
          <p:cNvSpPr>
            <a:spLocks noGrp="1"/>
          </p:cNvSpPr>
          <p:nvPr>
            <p:ph type="dt" sz="half" idx="10"/>
          </p:nvPr>
        </p:nvSpPr>
        <p:spPr/>
        <p:txBody>
          <a:bodyPr/>
          <a:lstStyle/>
          <a:p>
            <a:fld id="{1DCF4AEF-0CA5-47BB-BD17-73EFB88FE32C}" type="datetime1">
              <a:rPr lang="zh-CN" altLang="en-US" smtClean="0"/>
              <a:t>2021/6/15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lvl1pPr>
              <a:defRPr sz="2000"/>
            </a:lvl1pPr>
          </a:lstStyle>
          <a:p>
            <a:fld id="{D7F5BB56-9B96-4394-98D1-089DE868BDAA}" type="slidenum">
              <a:rPr lang="zh-CN" altLang="en-US" smtClean="0"/>
              <a:pPr/>
              <a:t>‹#›</a:t>
            </a:fld>
            <a:endParaRPr lang="zh-CN" altLang="en-US" dirty="0"/>
          </a:p>
        </p:txBody>
      </p:sp>
      <p:sp>
        <p:nvSpPr>
          <p:cNvPr id="5" name="矩形 4"/>
          <p:cNvSpPr/>
          <p:nvPr userDrawn="1"/>
        </p:nvSpPr>
        <p:spPr>
          <a:xfrm>
            <a:off x="107504" y="232284"/>
            <a:ext cx="395570"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6" name="文本框 37"/>
          <p:cNvSpPr txBox="1"/>
          <p:nvPr userDrawn="1"/>
        </p:nvSpPr>
        <p:spPr>
          <a:xfrm>
            <a:off x="588545" y="232284"/>
            <a:ext cx="1836172" cy="315475"/>
          </a:xfrm>
          <a:prstGeom prst="rect">
            <a:avLst/>
          </a:prstGeom>
          <a:noFill/>
        </p:spPr>
        <p:txBody>
          <a:bodyPr wrap="square" lIns="68584" tIns="34292" rIns="68584" bIns="34292"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自我评价</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 name="文本框 38"/>
          <p:cNvSpPr txBox="1"/>
          <p:nvPr userDrawn="1"/>
        </p:nvSpPr>
        <p:spPr>
          <a:xfrm>
            <a:off x="552509" y="556320"/>
            <a:ext cx="2039271" cy="207753"/>
          </a:xfrm>
          <a:prstGeom prst="rect">
            <a:avLst/>
          </a:prstGeom>
          <a:noFill/>
        </p:spPr>
        <p:txBody>
          <a:bodyPr wrap="square" lIns="68584" tIns="34292" rIns="68584" bIns="34292" rtlCol="0">
            <a:spAutoFit/>
          </a:bodyPr>
          <a:lstStyle/>
          <a:p>
            <a:pPr algn="dist" defTabSz="685795"/>
            <a:r>
              <a:rPr lang="en-US" altLang="zh-CN" sz="900" dirty="0">
                <a:solidFill>
                  <a:schemeClr val="tx1">
                    <a:lumMod val="50000"/>
                    <a:lumOff val="50000"/>
                  </a:schemeClr>
                </a:solidFill>
                <a:cs typeface="+mn-ea"/>
                <a:sym typeface="+mn-lt"/>
              </a:rPr>
              <a:t>ADD RELATED TITLE WORDS</a:t>
            </a:r>
            <a:endParaRPr lang="zh-CN" altLang="en-US" sz="900" dirty="0">
              <a:solidFill>
                <a:schemeClr val="tx1">
                  <a:lumMod val="50000"/>
                  <a:lumOff val="50000"/>
                </a:schemeClr>
              </a:solidFill>
              <a:cs typeface="+mn-ea"/>
              <a:sym typeface="+mn-lt"/>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042"/>
            <a:ext cx="8229600" cy="85751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521"/>
            <a:ext cx="8229600" cy="339552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8735"/>
            <a:ext cx="2133600" cy="273928"/>
          </a:xfrm>
          <a:prstGeom prst="rect">
            <a:avLst/>
          </a:prstGeom>
        </p:spPr>
        <p:txBody>
          <a:bodyPr vert="horz" lIns="91440" tIns="45720" rIns="91440" bIns="45720" rtlCol="0" anchor="ctr"/>
          <a:lstStyle>
            <a:lvl1pPr algn="l">
              <a:defRPr sz="1200">
                <a:solidFill>
                  <a:schemeClr val="tx1">
                    <a:tint val="75000"/>
                  </a:schemeClr>
                </a:solidFill>
              </a:defRPr>
            </a:lvl1pPr>
          </a:lstStyle>
          <a:p>
            <a:fld id="{14DAE328-355B-4907-B664-6B9D4D7ABF23}" type="datetime1">
              <a:rPr lang="zh-CN" altLang="en-US" smtClean="0"/>
              <a:t>2021/6/15</a:t>
            </a:fld>
            <a:endParaRPr lang="zh-CN" altLang="en-US"/>
          </a:p>
        </p:txBody>
      </p:sp>
      <p:sp>
        <p:nvSpPr>
          <p:cNvPr id="5" name="页脚占位符 4"/>
          <p:cNvSpPr>
            <a:spLocks noGrp="1"/>
          </p:cNvSpPr>
          <p:nvPr>
            <p:ph type="ftr" sz="quarter" idx="3"/>
          </p:nvPr>
        </p:nvSpPr>
        <p:spPr>
          <a:xfrm>
            <a:off x="3124200" y="4768735"/>
            <a:ext cx="2895600" cy="27392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8735"/>
            <a:ext cx="2133600" cy="273928"/>
          </a:xfrm>
          <a:prstGeom prst="rect">
            <a:avLst/>
          </a:prstGeom>
        </p:spPr>
        <p:txBody>
          <a:bodyPr vert="horz" lIns="91440" tIns="45720" rIns="91440" bIns="45720" rtlCol="0" anchor="ctr"/>
          <a:lstStyle>
            <a:lvl1pPr algn="r">
              <a:defRPr sz="2000">
                <a:solidFill>
                  <a:schemeClr val="tx1">
                    <a:tint val="75000"/>
                  </a:schemeClr>
                </a:solidFill>
              </a:defRPr>
            </a:lvl1pPr>
          </a:lstStyle>
          <a:p>
            <a:fld id="{25567DBE-345A-4DFC-A5AF-A1AA18485CC9}"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3" r:id="rId9"/>
    <p:sldLayoutId id="2147483664" r:id="rId10"/>
    <p:sldLayoutId id="2147483665" r:id="rId11"/>
    <p:sldLayoutId id="2147483656" r:id="rId12"/>
    <p:sldLayoutId id="2147483657" r:id="rId13"/>
    <p:sldLayoutId id="2147483658" r:id="rId14"/>
    <p:sldLayoutId id="2147483659" r:id="rId15"/>
    <p:sldLayoutId id="2147483666" r:id="rId16"/>
    <p:sldLayoutId id="2147483667" r:id="rId17"/>
    <p:sldLayoutId id="2147483669" r:id="rId18"/>
    <p:sldLayoutId id="2147483670" r:id="rId19"/>
    <p:sldLayoutId id="2147483671" r:id="rId20"/>
    <p:sldLayoutId id="2147483672" r:id="rId21"/>
    <p:sldLayoutId id="2147483673" r:id="rId22"/>
    <p:sldLayoutId id="2147483674" r:id="rId2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1.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1.xml"/><Relationship Id="rId1" Type="http://schemas.openxmlformats.org/officeDocument/2006/relationships/themeOverride" Target="../theme/themeOverride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1.xml"/><Relationship Id="rId1" Type="http://schemas.openxmlformats.org/officeDocument/2006/relationships/themeOverride" Target="../theme/themeOverride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1.xml"/><Relationship Id="rId1" Type="http://schemas.openxmlformats.org/officeDocument/2006/relationships/themeOverride" Target="../theme/themeOverride6.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7.xml"/><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1.xml"/><Relationship Id="rId1" Type="http://schemas.openxmlformats.org/officeDocument/2006/relationships/themeOverride" Target="../theme/themeOverr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1.xml"/><Relationship Id="rId1" Type="http://schemas.openxmlformats.org/officeDocument/2006/relationships/themeOverride" Target="../theme/themeOverride9.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1.xml"/><Relationship Id="rId1" Type="http://schemas.openxmlformats.org/officeDocument/2006/relationships/themeOverride" Target="../theme/themeOverride10.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1.xml"/><Relationship Id="rId1" Type="http://schemas.openxmlformats.org/officeDocument/2006/relationships/themeOverride" Target="../theme/themeOverride1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1.xml"/><Relationship Id="rId1" Type="http://schemas.openxmlformats.org/officeDocument/2006/relationships/themeOverride" Target="../theme/themeOverride1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1.xml"/><Relationship Id="rId1" Type="http://schemas.openxmlformats.org/officeDocument/2006/relationships/themeOverride" Target="../theme/themeOverride13.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1.xml"/><Relationship Id="rId1" Type="http://schemas.openxmlformats.org/officeDocument/2006/relationships/themeOverride" Target="../theme/themeOverr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1.xml"/><Relationship Id="rId1" Type="http://schemas.openxmlformats.org/officeDocument/2006/relationships/themeOverride" Target="../theme/themeOverride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11.xml"/><Relationship Id="rId1" Type="http://schemas.openxmlformats.org/officeDocument/2006/relationships/themeOverride" Target="../theme/themeOverride16.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11.xml"/><Relationship Id="rId1" Type="http://schemas.openxmlformats.org/officeDocument/2006/relationships/themeOverride" Target="../theme/themeOverride1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8" Type="http://schemas.openxmlformats.org/officeDocument/2006/relationships/hyperlink" Target="https://www.youtube.com/watch?v=BqDae4GPnu0" TargetMode="External"/><Relationship Id="rId3" Type="http://schemas.openxmlformats.org/officeDocument/2006/relationships/hyperlink" Target="https://ithelp.ithome.com.tw/users/20112303/ironman/2094" TargetMode="External"/><Relationship Id="rId7" Type="http://schemas.openxmlformats.org/officeDocument/2006/relationships/hyperlink" Target="https://chih-sheng-huang821.medium.com/" TargetMode="External"/><Relationship Id="rId2" Type="http://schemas.openxmlformats.org/officeDocument/2006/relationships/hyperlink" Target="https://www.kaggle.com/madhurisivalenka/basic-machine-learning-with-red-wine-quality-data" TargetMode="External"/><Relationship Id="rId1" Type="http://schemas.openxmlformats.org/officeDocument/2006/relationships/slideLayout" Target="../slideLayouts/slideLayout11.xml"/><Relationship Id="rId6" Type="http://schemas.openxmlformats.org/officeDocument/2006/relationships/hyperlink" Target="https://zhuanlan.zhihu.com/p/92009206" TargetMode="External"/><Relationship Id="rId5" Type="http://schemas.openxmlformats.org/officeDocument/2006/relationships/hyperlink" Target="https://tianchi.aliyun.com/notebook-ai/detail?postId=4662" TargetMode="External"/><Relationship Id="rId4" Type="http://schemas.openxmlformats.org/officeDocument/2006/relationships/hyperlink" Target="https://ithelp.ithome.com.tw/users/20115480/ironman/2785" TargetMode="External"/><Relationship Id="rId9" Type="http://schemas.openxmlformats.org/officeDocument/2006/relationships/hyperlink" Target="https://www.youtube.com/channel/UCSNPCGvMYEV-yIXAVt3FA5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uciml/red-wine-quality-cortez-et-al-2009" TargetMode="External"/><Relationship Id="rId2" Type="http://schemas.openxmlformats.org/officeDocument/2006/relationships/notesSlide" Target="../notesSlides/notesSlide7.xml"/><Relationship Id="rId1" Type="http://schemas.openxmlformats.org/officeDocument/2006/relationships/slideLayout" Target="../slideLayouts/slideLayout10.xml"/><Relationship Id="rId5" Type="http://schemas.microsoft.com/office/2007/relationships/hdphoto" Target="../media/hdphoto2.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1.xml"/><Relationship Id="rId1" Type="http://schemas.openxmlformats.org/officeDocument/2006/relationships/themeOverride" Target="../theme/themeOverride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F84E0476-EFE2-4E88-A233-911A676DB2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5" name="矩形 4">
            <a:extLst>
              <a:ext uri="{FF2B5EF4-FFF2-40B4-BE49-F238E27FC236}">
                <a16:creationId xmlns:a16="http://schemas.microsoft.com/office/drawing/2014/main" xmlns="" id="{EFC77104-CC61-4C4B-A656-7AF51AFDF648}"/>
              </a:ext>
            </a:extLst>
          </p:cNvPr>
          <p:cNvSpPr/>
          <p:nvPr/>
        </p:nvSpPr>
        <p:spPr>
          <a:xfrm>
            <a:off x="503548" y="484312"/>
            <a:ext cx="8136904" cy="417646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 name="箭头: V 形 5">
            <a:extLst>
              <a:ext uri="{FF2B5EF4-FFF2-40B4-BE49-F238E27FC236}">
                <a16:creationId xmlns:a16="http://schemas.microsoft.com/office/drawing/2014/main" xmlns="" id="{71AE6E73-4561-4917-9719-CB0B4F8F42B6}"/>
              </a:ext>
            </a:extLst>
          </p:cNvPr>
          <p:cNvSpPr/>
          <p:nvPr/>
        </p:nvSpPr>
        <p:spPr>
          <a:xfrm>
            <a:off x="863588" y="484312"/>
            <a:ext cx="2196244" cy="219624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V 形 6">
            <a:extLst>
              <a:ext uri="{FF2B5EF4-FFF2-40B4-BE49-F238E27FC236}">
                <a16:creationId xmlns:a16="http://schemas.microsoft.com/office/drawing/2014/main" xmlns="" id="{28CAD7BC-FC43-48B8-86D6-4218810DF155}"/>
              </a:ext>
            </a:extLst>
          </p:cNvPr>
          <p:cNvSpPr/>
          <p:nvPr/>
        </p:nvSpPr>
        <p:spPr>
          <a:xfrm>
            <a:off x="2267744" y="2572544"/>
            <a:ext cx="936104" cy="93610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Rectangle 18">
            <a:extLst>
              <a:ext uri="{FF2B5EF4-FFF2-40B4-BE49-F238E27FC236}">
                <a16:creationId xmlns:a16="http://schemas.microsoft.com/office/drawing/2014/main" xmlns="" id="{2CCE3FCF-7D9E-417C-9B69-6CD3AD800AB3}"/>
              </a:ext>
            </a:extLst>
          </p:cNvPr>
          <p:cNvSpPr>
            <a:spLocks noChangeArrowheads="1"/>
          </p:cNvSpPr>
          <p:nvPr/>
        </p:nvSpPr>
        <p:spPr bwMode="auto">
          <a:xfrm>
            <a:off x="4651033" y="2841741"/>
            <a:ext cx="12311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TW"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宋体" pitchFamily="2" charset="-122"/>
              </a:rPr>
              <a:t>第十一組</a:t>
            </a:r>
            <a:endPar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宋体" pitchFamily="2" charset="-122"/>
            </a:endParaRPr>
          </a:p>
        </p:txBody>
      </p:sp>
      <p:sp>
        <p:nvSpPr>
          <p:cNvPr id="11" name="Rectangle 18">
            <a:extLst>
              <a:ext uri="{FF2B5EF4-FFF2-40B4-BE49-F238E27FC236}">
                <a16:creationId xmlns:a16="http://schemas.microsoft.com/office/drawing/2014/main" xmlns="" id="{2E1658C9-BAB0-4A45-96C3-310C602558F3}"/>
              </a:ext>
            </a:extLst>
          </p:cNvPr>
          <p:cNvSpPr>
            <a:spLocks noChangeArrowheads="1"/>
          </p:cNvSpPr>
          <p:nvPr/>
        </p:nvSpPr>
        <p:spPr bwMode="auto">
          <a:xfrm>
            <a:off x="3060854" y="1515149"/>
            <a:ext cx="4103688"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TW" altLang="en-US" sz="4000" dirty="0">
                <a:solidFill>
                  <a:schemeClr val="tx1">
                    <a:lumMod val="75000"/>
                    <a:lumOff val="25000"/>
                  </a:schemeClr>
                </a:solidFill>
                <a:latin typeface="方正姚体" panose="02010601030101010101" pitchFamily="2" charset="-122"/>
                <a:ea typeface="方正姚体" panose="02010601030101010101" pitchFamily="2" charset="-122"/>
                <a:cs typeface="宋体" pitchFamily="2" charset="-122"/>
              </a:rPr>
              <a:t>優質與劣質的紅酒</a:t>
            </a:r>
            <a:endParaRPr lang="en-US" altLang="zh-CN" sz="4000" dirty="0">
              <a:solidFill>
                <a:schemeClr val="tx1">
                  <a:lumMod val="75000"/>
                  <a:lumOff val="25000"/>
                </a:schemeClr>
              </a:solidFill>
              <a:latin typeface="方正姚体" panose="02010601030101010101" pitchFamily="2" charset="-122"/>
              <a:ea typeface="方正姚体" panose="02010601030101010101" pitchFamily="2" charset="-122"/>
              <a:cs typeface="宋体" pitchFamily="2" charset="-122"/>
            </a:endParaRPr>
          </a:p>
        </p:txBody>
      </p:sp>
      <p:sp>
        <p:nvSpPr>
          <p:cNvPr id="12" name="箭头: V 形 11">
            <a:extLst>
              <a:ext uri="{FF2B5EF4-FFF2-40B4-BE49-F238E27FC236}">
                <a16:creationId xmlns:a16="http://schemas.microsoft.com/office/drawing/2014/main" xmlns="" id="{FC78643E-C0EC-4E7E-B107-47D93253CE50}"/>
              </a:ext>
            </a:extLst>
          </p:cNvPr>
          <p:cNvSpPr/>
          <p:nvPr/>
        </p:nvSpPr>
        <p:spPr>
          <a:xfrm>
            <a:off x="7416316" y="1382722"/>
            <a:ext cx="936104" cy="9361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字方塊 15">
            <a:extLst>
              <a:ext uri="{FF2B5EF4-FFF2-40B4-BE49-F238E27FC236}">
                <a16:creationId xmlns:a16="http://schemas.microsoft.com/office/drawing/2014/main" xmlns="" id="{CD5DD87C-7993-470C-82FB-D9627D230B80}"/>
              </a:ext>
            </a:extLst>
          </p:cNvPr>
          <p:cNvSpPr txBox="1"/>
          <p:nvPr/>
        </p:nvSpPr>
        <p:spPr>
          <a:xfrm>
            <a:off x="863588" y="3630318"/>
            <a:ext cx="4536504" cy="553998"/>
          </a:xfrm>
          <a:prstGeom prst="rect">
            <a:avLst/>
          </a:prstGeom>
          <a:noFill/>
        </p:spPr>
        <p:txBody>
          <a:bodyPr wrap="square" numCol="1" rtlCol="0">
            <a:spAutoFit/>
          </a:bodyPr>
          <a:lstStyle/>
          <a:p>
            <a:pPr eaLnBrk="0" fontAlgn="base" hangingPunct="0">
              <a:spcBef>
                <a:spcPct val="0"/>
              </a:spcBef>
              <a:spcAft>
                <a:spcPct val="0"/>
              </a:spcAft>
            </a:pPr>
            <a:r>
              <a:rPr lang="zh-TW" altLang="en-US" sz="1600" dirty="0">
                <a:latin typeface="Calibri Light"/>
                <a:ea typeface="微软雅黑"/>
              </a:rPr>
              <a:t>組員：</a:t>
            </a:r>
            <a:endParaRPr lang="en-US" altLang="zh-TW" sz="1600" dirty="0">
              <a:latin typeface="Calibri Light"/>
              <a:ea typeface="微软雅黑"/>
            </a:endParaRPr>
          </a:p>
          <a:p>
            <a:pPr eaLnBrk="0" fontAlgn="base" hangingPunct="0">
              <a:spcBef>
                <a:spcPct val="0"/>
              </a:spcBef>
              <a:spcAft>
                <a:spcPct val="0"/>
              </a:spcAft>
            </a:pPr>
            <a:r>
              <a:rPr lang="en-US" altLang="zh-TW" sz="1400" dirty="0">
                <a:latin typeface="Calibri Light"/>
                <a:ea typeface="微软雅黑"/>
              </a:rPr>
              <a:t>10931011 </a:t>
            </a:r>
            <a:r>
              <a:rPr lang="zh-TW" altLang="en-US" sz="1400" dirty="0">
                <a:latin typeface="Calibri Light"/>
                <a:ea typeface="微软雅黑"/>
              </a:rPr>
              <a:t>楊珺婷  </a:t>
            </a:r>
            <a:r>
              <a:rPr lang="en-US" altLang="zh-TW" sz="1400" dirty="0">
                <a:latin typeface="Calibri Light"/>
                <a:ea typeface="微软雅黑"/>
              </a:rPr>
              <a:t>10931021 </a:t>
            </a:r>
            <a:r>
              <a:rPr lang="zh-TW" altLang="en-US" sz="1400" dirty="0">
                <a:latin typeface="Calibri Light"/>
                <a:ea typeface="微软雅黑"/>
              </a:rPr>
              <a:t>吳書昀 </a:t>
            </a:r>
            <a:r>
              <a:rPr lang="en-US" altLang="zh-TW" sz="1400" dirty="0">
                <a:latin typeface="Calibri Light"/>
                <a:ea typeface="微软雅黑"/>
              </a:rPr>
              <a:t>10931023 </a:t>
            </a:r>
            <a:r>
              <a:rPr lang="zh-TW" altLang="en-US" sz="1400" dirty="0">
                <a:latin typeface="Calibri Light"/>
                <a:ea typeface="微软雅黑"/>
              </a:rPr>
              <a:t>林千玉</a:t>
            </a:r>
          </a:p>
        </p:txBody>
      </p:sp>
      <p:sp>
        <p:nvSpPr>
          <p:cNvPr id="18" name="文字方塊 17">
            <a:extLst>
              <a:ext uri="{FF2B5EF4-FFF2-40B4-BE49-F238E27FC236}">
                <a16:creationId xmlns:a16="http://schemas.microsoft.com/office/drawing/2014/main" xmlns="" id="{4389E6D0-79B5-4656-AACB-EA7749CBE88F}"/>
              </a:ext>
            </a:extLst>
          </p:cNvPr>
          <p:cNvSpPr txBox="1"/>
          <p:nvPr/>
        </p:nvSpPr>
        <p:spPr>
          <a:xfrm>
            <a:off x="6732240" y="3806993"/>
            <a:ext cx="1826141" cy="338554"/>
          </a:xfrm>
          <a:prstGeom prst="rect">
            <a:avLst/>
          </a:prstGeom>
          <a:noFill/>
        </p:spPr>
        <p:txBody>
          <a:bodyPr wrap="none" rtlCol="0">
            <a:spAutoFit/>
          </a:bodyPr>
          <a:lstStyle/>
          <a:p>
            <a:pPr eaLnBrk="0" fontAlgn="base" hangingPunct="0">
              <a:spcBef>
                <a:spcPct val="0"/>
              </a:spcBef>
              <a:spcAft>
                <a:spcPct val="0"/>
              </a:spcAft>
            </a:pPr>
            <a:r>
              <a:rPr lang="zh-TW" altLang="en-US" sz="1600" dirty="0">
                <a:latin typeface="Calibri Light"/>
                <a:ea typeface="微软雅黑"/>
              </a:rPr>
              <a:t>導師：陸裕豪老師</a:t>
            </a:r>
            <a:endParaRPr lang="en-US" altLang="zh-TW" sz="1600" dirty="0">
              <a:latin typeface="Calibri Light"/>
              <a:ea typeface="微软雅黑"/>
            </a:endParaRPr>
          </a:p>
        </p:txBody>
      </p:sp>
      <p:sp>
        <p:nvSpPr>
          <p:cNvPr id="2" name="投影片編號版面配置區 1">
            <a:extLst>
              <a:ext uri="{FF2B5EF4-FFF2-40B4-BE49-F238E27FC236}">
                <a16:creationId xmlns:a16="http://schemas.microsoft.com/office/drawing/2014/main" xmlns="" id="{605026CA-98CB-429D-8B2C-427FC65CCA1C}"/>
              </a:ext>
            </a:extLst>
          </p:cNvPr>
          <p:cNvSpPr>
            <a:spLocks noGrp="1"/>
          </p:cNvSpPr>
          <p:nvPr>
            <p:ph type="sldNum" sz="quarter" idx="12"/>
          </p:nvPr>
        </p:nvSpPr>
        <p:spPr/>
        <p:txBody>
          <a:bodyPr/>
          <a:lstStyle/>
          <a:p>
            <a:fld id="{25567DBE-345A-4DFC-A5AF-A1AA18485CC9}" type="slidenum">
              <a:rPr lang="zh-CN" altLang="en-US" smtClean="0"/>
              <a:pPr/>
              <a:t>1</a:t>
            </a:fld>
            <a:endParaRPr lang="zh-CN" altLang="en-US"/>
          </a:p>
        </p:txBody>
      </p:sp>
    </p:spTree>
    <p:extLst>
      <p:ext uri="{BB962C8B-B14F-4D97-AF65-F5344CB8AC3E}">
        <p14:creationId xmlns:p14="http://schemas.microsoft.com/office/powerpoint/2010/main" val="3705391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資料介紹及類型設定</a:t>
            </a:r>
          </a:p>
        </p:txBody>
      </p:sp>
      <p:sp>
        <p:nvSpPr>
          <p:cNvPr id="13"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565EEA48-3CEF-44DA-8B28-E8F38E725DC8}"/>
              </a:ext>
            </a:extLst>
          </p:cNvPr>
          <p:cNvSpPr/>
          <p:nvPr/>
        </p:nvSpPr>
        <p:spPr>
          <a:xfrm>
            <a:off x="536331" y="969177"/>
            <a:ext cx="2512554" cy="346249"/>
          </a:xfrm>
          <a:prstGeom prst="rect">
            <a:avLst/>
          </a:prstGeom>
        </p:spPr>
        <p:txBody>
          <a:bodyPr wrap="square" lIns="68580" tIns="34290" rIns="68580" bIns="34290">
            <a:spAutoFit/>
          </a:bodyPr>
          <a:lstStyle/>
          <a:p>
            <a:r>
              <a:rPr lang="zh-TW" altLang="en-US" kern="0" dirty="0">
                <a:latin typeface="微软雅黑" panose="020B0503020204020204" pitchFamily="34" charset="-122"/>
                <a:ea typeface="微软雅黑" panose="020B0503020204020204" pitchFamily="34" charset="-122"/>
              </a:rPr>
              <a:t>檢視資料</a:t>
            </a:r>
            <a:endParaRPr lang="zh-CN" altLang="en-US" sz="1100" kern="0" dirty="0">
              <a:solidFill>
                <a:schemeClr val="tx1">
                  <a:lumMod val="50000"/>
                  <a:lumOff val="50000"/>
                </a:schemeClr>
              </a:solidFill>
              <a:latin typeface="微软雅黑" pitchFamily="34" charset="-122"/>
              <a:ea typeface="微软雅黑" pitchFamily="34" charset="-122"/>
            </a:endParaRPr>
          </a:p>
        </p:txBody>
      </p:sp>
      <p:sp>
        <p:nvSpPr>
          <p:cNvPr id="3" name="投影片編號版面配置區 2">
            <a:extLst>
              <a:ext uri="{FF2B5EF4-FFF2-40B4-BE49-F238E27FC236}">
                <a16:creationId xmlns:a16="http://schemas.microsoft.com/office/drawing/2014/main" xmlns="" id="{F105583B-4295-4E03-9826-9650AB167FFA}"/>
              </a:ext>
            </a:extLst>
          </p:cNvPr>
          <p:cNvSpPr>
            <a:spLocks noGrp="1"/>
          </p:cNvSpPr>
          <p:nvPr>
            <p:ph type="sldNum" sz="quarter" idx="12"/>
          </p:nvPr>
        </p:nvSpPr>
        <p:spPr/>
        <p:txBody>
          <a:bodyPr/>
          <a:lstStyle/>
          <a:p>
            <a:fld id="{D7F5BB56-9B96-4394-98D1-089DE868BDAA}" type="slidenum">
              <a:rPr lang="zh-CN" altLang="en-US" smtClean="0"/>
              <a:pPr/>
              <a:t>10</a:t>
            </a:fld>
            <a:endParaRPr lang="zh-CN" altLang="en-US"/>
          </a:p>
        </p:txBody>
      </p:sp>
      <p:pic>
        <p:nvPicPr>
          <p:cNvPr id="15" name="圖片 14">
            <a:extLst>
              <a:ext uri="{FF2B5EF4-FFF2-40B4-BE49-F238E27FC236}">
                <a16:creationId xmlns:a16="http://schemas.microsoft.com/office/drawing/2014/main" xmlns="" id="{087EC35A-7C46-442E-918D-4622DC25506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44992" y="2693914"/>
            <a:ext cx="8479885" cy="1923496"/>
          </a:xfrm>
          <a:prstGeom prst="rect">
            <a:avLst/>
          </a:prstGeom>
        </p:spPr>
      </p:pic>
      <p:sp>
        <p:nvSpPr>
          <p:cNvPr id="16" name="內容版面配置區 2">
            <a:extLst>
              <a:ext uri="{FF2B5EF4-FFF2-40B4-BE49-F238E27FC236}">
                <a16:creationId xmlns:a16="http://schemas.microsoft.com/office/drawing/2014/main" xmlns="" id="{4F269FE3-9832-4A9E-8908-F84A05427247}"/>
              </a:ext>
            </a:extLst>
          </p:cNvPr>
          <p:cNvSpPr txBox="1">
            <a:spLocks/>
          </p:cNvSpPr>
          <p:nvPr/>
        </p:nvSpPr>
        <p:spPr>
          <a:xfrm>
            <a:off x="646330" y="1307447"/>
            <a:ext cx="8052678" cy="140993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TW" altLang="en-US" sz="1400" dirty="0">
                <a:latin typeface="微软雅黑" panose="020B0503020204020204" pitchFamily="34" charset="-122"/>
                <a:ea typeface="微软雅黑" panose="020B0503020204020204" pitchFamily="34" charset="-122"/>
              </a:rPr>
              <a:t>資料集包含過去</a:t>
            </a:r>
            <a:r>
              <a:rPr lang="en-US" altLang="zh-TW" sz="1400" dirty="0">
                <a:latin typeface="微软雅黑" panose="020B0503020204020204" pitchFamily="34" charset="-122"/>
                <a:ea typeface="微软雅黑" panose="020B0503020204020204" pitchFamily="34" charset="-122"/>
              </a:rPr>
              <a:t>1599</a:t>
            </a:r>
            <a:r>
              <a:rPr lang="zh-TW" altLang="en-US" sz="1400" dirty="0">
                <a:latin typeface="微软雅黑" panose="020B0503020204020204" pitchFamily="34" charset="-122"/>
                <a:ea typeface="微软雅黑" panose="020B0503020204020204" pitchFamily="34" charset="-122"/>
              </a:rPr>
              <a:t>筆紅酒的物理數值，每筆觀測值有</a:t>
            </a:r>
            <a:r>
              <a:rPr lang="en-US" altLang="zh-TW" sz="1400" dirty="0">
                <a:latin typeface="微软雅黑" panose="020B0503020204020204" pitchFamily="34" charset="-122"/>
                <a:ea typeface="微软雅黑" panose="020B0503020204020204" pitchFamily="34" charset="-122"/>
              </a:rPr>
              <a:t>12</a:t>
            </a:r>
            <a:r>
              <a:rPr lang="zh-TW" altLang="en-US" sz="1400" dirty="0">
                <a:latin typeface="微软雅黑" panose="020B0503020204020204" pitchFamily="34" charset="-122"/>
                <a:ea typeface="微软雅黑" panose="020B0503020204020204" pitchFamily="34" charset="-122"/>
              </a:rPr>
              <a:t>個變數，其中</a:t>
            </a:r>
            <a:r>
              <a:rPr lang="en-US" altLang="zh-TW" sz="1400" dirty="0">
                <a:latin typeface="微软雅黑" panose="020B0503020204020204" pitchFamily="34" charset="-122"/>
                <a:ea typeface="微软雅黑" panose="020B0503020204020204" pitchFamily="34" charset="-122"/>
              </a:rPr>
              <a:t>11</a:t>
            </a:r>
            <a:r>
              <a:rPr lang="zh-TW" altLang="en-US" sz="1400" dirty="0">
                <a:latin typeface="微软雅黑" panose="020B0503020204020204" pitchFamily="34" charset="-122"/>
                <a:ea typeface="微软雅黑" panose="020B0503020204020204" pitchFamily="34" charset="-122"/>
              </a:rPr>
              <a:t>個變數表示可能會影響紅酒的口感風味的各項測量數值，例如：</a:t>
            </a:r>
            <a:r>
              <a:rPr lang="zh-TW" altLang="en-US" sz="1400" b="0" kern="1200" dirty="0">
                <a:solidFill>
                  <a:schemeClr val="tx1"/>
                </a:solidFill>
                <a:latin typeface="微软雅黑" panose="020B0503020204020204" pitchFamily="34" charset="-122"/>
                <a:ea typeface="微软雅黑" panose="020B0503020204020204" pitchFamily="34" charset="-122"/>
                <a:cs typeface="+mn-cs"/>
              </a:rPr>
              <a:t>非揮發性酸度</a:t>
            </a:r>
            <a:r>
              <a:rPr lang="zh-TW" altLang="en-US" sz="1400" dirty="0">
                <a:latin typeface="微软雅黑" panose="020B0503020204020204" pitchFamily="34" charset="-122"/>
                <a:ea typeface="微软雅黑" panose="020B0503020204020204" pitchFamily="34" charset="-122"/>
              </a:rPr>
              <a:t>、揮發性酸度、檸檬酸、殘留糖分等；最後一個變數是依據品酒人員的感官數據的結果打分的，</a:t>
            </a:r>
            <a:r>
              <a:rPr lang="zh-TW" altLang="en-US" sz="1400" b="0" kern="1200" dirty="0">
                <a:solidFill>
                  <a:schemeClr val="tx1"/>
                </a:solidFill>
                <a:latin typeface="微软雅黑" panose="020B0503020204020204" pitchFamily="34" charset="-122"/>
                <a:ea typeface="微软雅黑" panose="020B0503020204020204" pitchFamily="34" charset="-122"/>
                <a:cs typeface="+mn-cs"/>
              </a:rPr>
              <a:t>得分在</a:t>
            </a:r>
            <a:r>
              <a:rPr lang="en-US" altLang="zh-TW" sz="1400" b="0" kern="1200" dirty="0">
                <a:solidFill>
                  <a:schemeClr val="tx1"/>
                </a:solidFill>
                <a:latin typeface="微软雅黑" panose="020B0503020204020204" pitchFamily="34" charset="-122"/>
                <a:ea typeface="微软雅黑" panose="020B0503020204020204" pitchFamily="34" charset="-122"/>
                <a:cs typeface="+mn-cs"/>
              </a:rPr>
              <a:t>0(</a:t>
            </a:r>
            <a:r>
              <a:rPr lang="zh-TW" altLang="en-US" sz="1400" b="0" kern="1200" dirty="0">
                <a:solidFill>
                  <a:schemeClr val="tx1"/>
                </a:solidFill>
                <a:latin typeface="微软雅黑" panose="020B0503020204020204" pitchFamily="34" charset="-122"/>
                <a:ea typeface="微软雅黑" panose="020B0503020204020204" pitchFamily="34" charset="-122"/>
                <a:cs typeface="+mn-cs"/>
              </a:rPr>
              <a:t>最差</a:t>
            </a:r>
            <a:r>
              <a:rPr lang="en-US" altLang="zh-TW" sz="1400" b="0" kern="1200" dirty="0">
                <a:solidFill>
                  <a:schemeClr val="tx1"/>
                </a:solidFill>
                <a:latin typeface="微软雅黑" panose="020B0503020204020204" pitchFamily="34" charset="-122"/>
                <a:ea typeface="微软雅黑" panose="020B0503020204020204" pitchFamily="34" charset="-122"/>
                <a:cs typeface="+mn-cs"/>
              </a:rPr>
              <a:t>)</a:t>
            </a:r>
            <a:r>
              <a:rPr lang="zh-TW" altLang="en-US" sz="1400" b="0" kern="1200" dirty="0">
                <a:solidFill>
                  <a:schemeClr val="tx1"/>
                </a:solidFill>
                <a:latin typeface="微软雅黑" panose="020B0503020204020204" pitchFamily="34" charset="-122"/>
                <a:ea typeface="微软雅黑" panose="020B0503020204020204" pitchFamily="34" charset="-122"/>
                <a:cs typeface="+mn-cs"/>
              </a:rPr>
              <a:t>到</a:t>
            </a:r>
            <a:r>
              <a:rPr lang="en-US" altLang="zh-TW" sz="1400" b="0" kern="1200" dirty="0">
                <a:solidFill>
                  <a:schemeClr val="tx1"/>
                </a:solidFill>
                <a:latin typeface="微软雅黑" panose="020B0503020204020204" pitchFamily="34" charset="-122"/>
                <a:ea typeface="微软雅黑" panose="020B0503020204020204" pitchFamily="34" charset="-122"/>
                <a:cs typeface="+mn-cs"/>
              </a:rPr>
              <a:t>10(</a:t>
            </a:r>
            <a:r>
              <a:rPr lang="zh-TW" altLang="en-US" sz="1400" b="0" kern="1200" dirty="0">
                <a:solidFill>
                  <a:schemeClr val="tx1"/>
                </a:solidFill>
                <a:latin typeface="微软雅黑" panose="020B0503020204020204" pitchFamily="34" charset="-122"/>
                <a:ea typeface="微软雅黑" panose="020B0503020204020204" pitchFamily="34" charset="-122"/>
                <a:cs typeface="+mn-cs"/>
              </a:rPr>
              <a:t>最好</a:t>
            </a:r>
            <a:r>
              <a:rPr lang="en-US" altLang="zh-TW" sz="1400" b="0" kern="1200" dirty="0">
                <a:solidFill>
                  <a:schemeClr val="tx1"/>
                </a:solidFill>
                <a:latin typeface="微软雅黑" panose="020B0503020204020204" pitchFamily="34" charset="-122"/>
                <a:ea typeface="微软雅黑" panose="020B0503020204020204" pitchFamily="34" charset="-122"/>
                <a:cs typeface="+mn-cs"/>
              </a:rPr>
              <a:t>)</a:t>
            </a:r>
            <a:r>
              <a:rPr lang="zh-TW" altLang="en-US" sz="1400" b="0" kern="1200" dirty="0">
                <a:solidFill>
                  <a:schemeClr val="tx1"/>
                </a:solidFill>
                <a:latin typeface="微软雅黑" panose="020B0503020204020204" pitchFamily="34" charset="-122"/>
                <a:ea typeface="微软雅黑" panose="020B0503020204020204" pitchFamily="34" charset="-122"/>
                <a:cs typeface="+mn-cs"/>
              </a:rPr>
              <a:t>之間</a:t>
            </a:r>
            <a:r>
              <a:rPr lang="zh-TW" altLang="en-US" sz="1400" dirty="0">
                <a:latin typeface="微软雅黑" panose="020B0503020204020204" pitchFamily="34" charset="-122"/>
                <a:ea typeface="微软雅黑" panose="020B0503020204020204" pitchFamily="34" charset="-122"/>
              </a:rPr>
              <a:t>。</a:t>
            </a:r>
          </a:p>
        </p:txBody>
      </p:sp>
      <p:sp>
        <p:nvSpPr>
          <p:cNvPr id="17" name="矩形 16">
            <a:extLst>
              <a:ext uri="{FF2B5EF4-FFF2-40B4-BE49-F238E27FC236}">
                <a16:creationId xmlns:a16="http://schemas.microsoft.com/office/drawing/2014/main" xmlns="" id="{70287770-52FB-440A-BDE5-9642B20DD574}"/>
              </a:ext>
            </a:extLst>
          </p:cNvPr>
          <p:cNvSpPr/>
          <p:nvPr/>
        </p:nvSpPr>
        <p:spPr>
          <a:xfrm>
            <a:off x="683569" y="3112604"/>
            <a:ext cx="7632847" cy="15875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xmlns="" id="{D755A6B2-36EF-44A6-ADD1-9A539BAE47B4}"/>
              </a:ext>
            </a:extLst>
          </p:cNvPr>
          <p:cNvSpPr/>
          <p:nvPr/>
        </p:nvSpPr>
        <p:spPr>
          <a:xfrm>
            <a:off x="8366589" y="3108600"/>
            <a:ext cx="453883" cy="1587579"/>
          </a:xfrm>
          <a:prstGeom prst="rect">
            <a:avLst/>
          </a:prstGeom>
          <a:noFill/>
          <a:ln>
            <a:solidFill>
              <a:schemeClr val="tx2">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73285402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資料介紹及類型設定</a:t>
            </a:r>
          </a:p>
        </p:txBody>
      </p:sp>
      <p:sp>
        <p:nvSpPr>
          <p:cNvPr id="13"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565EEA48-3CEF-44DA-8B28-E8F38E725DC8}"/>
              </a:ext>
            </a:extLst>
          </p:cNvPr>
          <p:cNvSpPr/>
          <p:nvPr/>
        </p:nvSpPr>
        <p:spPr>
          <a:xfrm>
            <a:off x="536331" y="969177"/>
            <a:ext cx="2512554" cy="346249"/>
          </a:xfrm>
          <a:prstGeom prst="rect">
            <a:avLst/>
          </a:prstGeom>
        </p:spPr>
        <p:txBody>
          <a:bodyPr wrap="square" lIns="68580" tIns="34290" rIns="68580" bIns="34290">
            <a:spAutoFit/>
          </a:bodyPr>
          <a:lstStyle/>
          <a:p>
            <a:r>
              <a:rPr lang="zh-TW" altLang="en-US" kern="0" dirty="0">
                <a:latin typeface="微软雅黑" panose="020B0503020204020204" pitchFamily="34" charset="-122"/>
                <a:ea typeface="微软雅黑" panose="020B0503020204020204" pitchFamily="34" charset="-122"/>
              </a:rPr>
              <a:t>查看基本統計量</a:t>
            </a:r>
            <a:endParaRPr lang="zh-CN" altLang="en-US" sz="1100" kern="0" dirty="0">
              <a:solidFill>
                <a:schemeClr val="tx1">
                  <a:lumMod val="50000"/>
                  <a:lumOff val="50000"/>
                </a:schemeClr>
              </a:solidFill>
              <a:latin typeface="微软雅黑" pitchFamily="34" charset="-122"/>
              <a:ea typeface="微软雅黑" pitchFamily="34" charset="-122"/>
            </a:endParaRPr>
          </a:p>
        </p:txBody>
      </p:sp>
      <p:sp>
        <p:nvSpPr>
          <p:cNvPr id="3" name="投影片編號版面配置區 2">
            <a:extLst>
              <a:ext uri="{FF2B5EF4-FFF2-40B4-BE49-F238E27FC236}">
                <a16:creationId xmlns:a16="http://schemas.microsoft.com/office/drawing/2014/main" xmlns="" id="{F105583B-4295-4E03-9826-9650AB167FFA}"/>
              </a:ext>
            </a:extLst>
          </p:cNvPr>
          <p:cNvSpPr>
            <a:spLocks noGrp="1"/>
          </p:cNvSpPr>
          <p:nvPr>
            <p:ph type="sldNum" sz="quarter" idx="12"/>
          </p:nvPr>
        </p:nvSpPr>
        <p:spPr/>
        <p:txBody>
          <a:bodyPr/>
          <a:lstStyle/>
          <a:p>
            <a:fld id="{D7F5BB56-9B96-4394-98D1-089DE868BDAA}" type="slidenum">
              <a:rPr lang="zh-CN" altLang="en-US" smtClean="0"/>
              <a:pPr/>
              <a:t>11</a:t>
            </a:fld>
            <a:endParaRPr lang="zh-CN" altLang="en-US"/>
          </a:p>
        </p:txBody>
      </p:sp>
      <p:pic>
        <p:nvPicPr>
          <p:cNvPr id="5" name="圖片 4">
            <a:extLst>
              <a:ext uri="{FF2B5EF4-FFF2-40B4-BE49-F238E27FC236}">
                <a16:creationId xmlns:a16="http://schemas.microsoft.com/office/drawing/2014/main" xmlns="" id="{886124BC-B7D0-4F45-89A3-D8785731350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13651" y="2392524"/>
            <a:ext cx="8516696" cy="2220787"/>
          </a:xfrm>
          <a:prstGeom prst="rect">
            <a:avLst/>
          </a:prstGeom>
        </p:spPr>
      </p:pic>
      <p:pic>
        <p:nvPicPr>
          <p:cNvPr id="7" name="圖片 6">
            <a:extLst>
              <a:ext uri="{FF2B5EF4-FFF2-40B4-BE49-F238E27FC236}">
                <a16:creationId xmlns:a16="http://schemas.microsoft.com/office/drawing/2014/main" xmlns="" id="{F7F50CD8-F268-46E4-84A4-E4AD6019857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6328" y="1587891"/>
            <a:ext cx="7851341" cy="640883"/>
          </a:xfrm>
          <a:prstGeom prst="rect">
            <a:avLst/>
          </a:prstGeom>
        </p:spPr>
      </p:pic>
    </p:spTree>
    <p:extLst>
      <p:ext uri="{BB962C8B-B14F-4D97-AF65-F5344CB8AC3E}">
        <p14:creationId xmlns:p14="http://schemas.microsoft.com/office/powerpoint/2010/main" val="3501191812"/>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資料介紹及類型設定</a:t>
            </a:r>
          </a:p>
        </p:txBody>
      </p:sp>
      <p:sp>
        <p:nvSpPr>
          <p:cNvPr id="4" name="投影片編號版面配置區 3">
            <a:extLst>
              <a:ext uri="{FF2B5EF4-FFF2-40B4-BE49-F238E27FC236}">
                <a16:creationId xmlns:a16="http://schemas.microsoft.com/office/drawing/2014/main" xmlns="" id="{BBD97545-3429-4CED-8959-9A80967BBBEB}"/>
              </a:ext>
            </a:extLst>
          </p:cNvPr>
          <p:cNvSpPr>
            <a:spLocks noGrp="1"/>
          </p:cNvSpPr>
          <p:nvPr>
            <p:ph type="sldNum" sz="quarter" idx="12"/>
          </p:nvPr>
        </p:nvSpPr>
        <p:spPr/>
        <p:txBody>
          <a:bodyPr/>
          <a:lstStyle/>
          <a:p>
            <a:fld id="{D7F5BB56-9B96-4394-98D1-089DE868BDAA}" type="slidenum">
              <a:rPr lang="zh-CN" altLang="en-US" smtClean="0"/>
              <a:pPr/>
              <a:t>12</a:t>
            </a:fld>
            <a:endParaRPr lang="zh-CN" altLang="en-US"/>
          </a:p>
        </p:txBody>
      </p:sp>
      <p:pic>
        <p:nvPicPr>
          <p:cNvPr id="6" name="圖片 5">
            <a:extLst>
              <a:ext uri="{FF2B5EF4-FFF2-40B4-BE49-F238E27FC236}">
                <a16:creationId xmlns:a16="http://schemas.microsoft.com/office/drawing/2014/main" xmlns="" id="{0887F6AA-2DB2-4564-BF6E-CF7BA7EE6E0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95736" y="1956524"/>
            <a:ext cx="4441638" cy="3018632"/>
          </a:xfrm>
          <a:prstGeom prst="rect">
            <a:avLst/>
          </a:prstGeom>
        </p:spPr>
      </p:pic>
      <p:pic>
        <p:nvPicPr>
          <p:cNvPr id="9" name="圖片 8">
            <a:extLst>
              <a:ext uri="{FF2B5EF4-FFF2-40B4-BE49-F238E27FC236}">
                <a16:creationId xmlns:a16="http://schemas.microsoft.com/office/drawing/2014/main" xmlns="" id="{4A5BC8EE-CC86-41A3-9998-9FAEE32A99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77534" y="1308452"/>
            <a:ext cx="8388932" cy="648072"/>
          </a:xfrm>
          <a:prstGeom prst="rect">
            <a:avLst/>
          </a:prstGeom>
        </p:spPr>
      </p:pic>
      <p:sp>
        <p:nvSpPr>
          <p:cNvPr id="12"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5ABC6E65-B75D-4E27-AAA2-15EE3D46FF23}"/>
              </a:ext>
            </a:extLst>
          </p:cNvPr>
          <p:cNvSpPr/>
          <p:nvPr/>
        </p:nvSpPr>
        <p:spPr>
          <a:xfrm>
            <a:off x="536331" y="905766"/>
            <a:ext cx="2512554" cy="346249"/>
          </a:xfrm>
          <a:prstGeom prst="rect">
            <a:avLst/>
          </a:prstGeom>
        </p:spPr>
        <p:txBody>
          <a:bodyPr wrap="square" lIns="68580" tIns="34290" rIns="68580" bIns="34290">
            <a:spAutoFit/>
          </a:bodyPr>
          <a:lstStyle/>
          <a:p>
            <a:r>
              <a:rPr lang="zh-TW" altLang="en-US" kern="0" dirty="0">
                <a:latin typeface="微软雅黑" panose="020B0503020204020204" pitchFamily="34" charset="-122"/>
                <a:ea typeface="微软雅黑" panose="020B0503020204020204" pitchFamily="34" charset="-122"/>
              </a:rPr>
              <a:t>查看資料內容與摘要</a:t>
            </a:r>
            <a:endParaRPr lang="zh-CN" altLang="en-US" sz="1100" kern="0" dirty="0">
              <a:solidFill>
                <a:schemeClr val="tx1">
                  <a:lumMod val="50000"/>
                  <a:lumOff val="50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86082019"/>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資料介紹及類型設定</a:t>
            </a:r>
          </a:p>
        </p:txBody>
      </p:sp>
      <p:sp>
        <p:nvSpPr>
          <p:cNvPr id="3" name="投影片編號版面配置區 2">
            <a:extLst>
              <a:ext uri="{FF2B5EF4-FFF2-40B4-BE49-F238E27FC236}">
                <a16:creationId xmlns:a16="http://schemas.microsoft.com/office/drawing/2014/main" xmlns="" id="{A7567B4D-41B3-4BB6-B9D4-863918478E52}"/>
              </a:ext>
            </a:extLst>
          </p:cNvPr>
          <p:cNvSpPr>
            <a:spLocks noGrp="1"/>
          </p:cNvSpPr>
          <p:nvPr>
            <p:ph type="sldNum" sz="quarter" idx="12"/>
          </p:nvPr>
        </p:nvSpPr>
        <p:spPr/>
        <p:txBody>
          <a:bodyPr/>
          <a:lstStyle/>
          <a:p>
            <a:fld id="{D7F5BB56-9B96-4394-98D1-089DE868BDAA}" type="slidenum">
              <a:rPr lang="zh-CN" altLang="en-US" smtClean="0"/>
              <a:pPr/>
              <a:t>13</a:t>
            </a:fld>
            <a:endParaRPr lang="zh-CN" altLang="en-US"/>
          </a:p>
        </p:txBody>
      </p:sp>
      <p:sp>
        <p:nvSpPr>
          <p:cNvPr id="7" name="內容版面配置區 2">
            <a:extLst>
              <a:ext uri="{FF2B5EF4-FFF2-40B4-BE49-F238E27FC236}">
                <a16:creationId xmlns:a16="http://schemas.microsoft.com/office/drawing/2014/main" xmlns="" id="{990AD94C-B92E-403E-B041-1C1AA9EDED74}"/>
              </a:ext>
            </a:extLst>
          </p:cNvPr>
          <p:cNvSpPr txBox="1">
            <a:spLocks/>
          </p:cNvSpPr>
          <p:nvPr/>
        </p:nvSpPr>
        <p:spPr>
          <a:xfrm>
            <a:off x="646330" y="1307447"/>
            <a:ext cx="7851340" cy="437005"/>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TW" altLang="en-US" sz="1400" dirty="0">
                <a:latin typeface="微软雅黑" panose="020B0503020204020204" pitchFamily="34" charset="-122"/>
                <a:ea typeface="微软雅黑" panose="020B0503020204020204" pitchFamily="34" charset="-122"/>
              </a:rPr>
              <a:t>目標</a:t>
            </a:r>
            <a:r>
              <a:rPr lang="en-US" altLang="zh-TW" sz="1400" dirty="0">
                <a:latin typeface="微软雅黑" panose="020B0503020204020204" pitchFamily="34" charset="-122"/>
                <a:ea typeface="微软雅黑" panose="020B0503020204020204" pitchFamily="34" charset="-122"/>
              </a:rPr>
              <a:t>(</a:t>
            </a:r>
            <a:r>
              <a:rPr lang="zh-TW" altLang="en-US" sz="1400" dirty="0">
                <a:latin typeface="微软雅黑" panose="020B0503020204020204" pitchFamily="34" charset="-122"/>
                <a:ea typeface="微软雅黑" panose="020B0503020204020204" pitchFamily="34" charset="-122"/>
              </a:rPr>
              <a:t>品質分數</a:t>
            </a:r>
            <a:r>
              <a:rPr lang="en-US" altLang="zh-TW" sz="1400" dirty="0">
                <a:latin typeface="微软雅黑" panose="020B0503020204020204" pitchFamily="34" charset="-122"/>
                <a:ea typeface="微软雅黑" panose="020B0503020204020204" pitchFamily="34" charset="-122"/>
              </a:rPr>
              <a:t>)</a:t>
            </a:r>
            <a:r>
              <a:rPr lang="zh-TW" altLang="en-US" sz="1400" dirty="0">
                <a:latin typeface="微软雅黑" panose="020B0503020204020204" pitchFamily="34" charset="-122"/>
                <a:ea typeface="微软雅黑" panose="020B0503020204020204" pitchFamily="34" charset="-122"/>
              </a:rPr>
              <a:t>的數量，評分都在</a:t>
            </a:r>
            <a:r>
              <a:rPr lang="en-US" altLang="zh-TW" sz="1400" dirty="0">
                <a:latin typeface="微软雅黑" panose="020B0503020204020204" pitchFamily="34" charset="-122"/>
                <a:ea typeface="微软雅黑" panose="020B0503020204020204" pitchFamily="34" charset="-122"/>
              </a:rPr>
              <a:t>3~8</a:t>
            </a:r>
            <a:r>
              <a:rPr lang="zh-TW" altLang="en-US" sz="1400" dirty="0">
                <a:latin typeface="微软雅黑" panose="020B0503020204020204" pitchFamily="34" charset="-122"/>
                <a:ea typeface="微软雅黑" panose="020B0503020204020204" pitchFamily="34" charset="-122"/>
              </a:rPr>
              <a:t>分，大多紅酒的分數都是</a:t>
            </a:r>
            <a:r>
              <a:rPr lang="en-US" altLang="zh-TW" sz="1400" dirty="0">
                <a:latin typeface="微软雅黑" panose="020B0503020204020204" pitchFamily="34" charset="-122"/>
                <a:ea typeface="微软雅黑" panose="020B0503020204020204" pitchFamily="34" charset="-122"/>
              </a:rPr>
              <a:t>5</a:t>
            </a:r>
            <a:r>
              <a:rPr lang="zh-TW" altLang="en-US" sz="1400" dirty="0">
                <a:latin typeface="微软雅黑" panose="020B0503020204020204" pitchFamily="34" charset="-122"/>
                <a:ea typeface="微软雅黑" panose="020B0503020204020204" pitchFamily="34" charset="-122"/>
              </a:rPr>
              <a:t>分或</a:t>
            </a:r>
            <a:r>
              <a:rPr lang="en-US" altLang="zh-TW" sz="1400" dirty="0">
                <a:latin typeface="微软雅黑" panose="020B0503020204020204" pitchFamily="34" charset="-122"/>
                <a:ea typeface="微软雅黑" panose="020B0503020204020204" pitchFamily="34" charset="-122"/>
              </a:rPr>
              <a:t>6</a:t>
            </a:r>
            <a:r>
              <a:rPr lang="zh-TW" altLang="en-US" sz="1400" dirty="0">
                <a:latin typeface="微软雅黑" panose="020B0503020204020204" pitchFamily="34" charset="-122"/>
                <a:ea typeface="微软雅黑" panose="020B0503020204020204" pitchFamily="34" charset="-122"/>
              </a:rPr>
              <a:t>分，少量的</a:t>
            </a:r>
            <a:r>
              <a:rPr lang="en-US" altLang="zh-TW" sz="1400" dirty="0">
                <a:latin typeface="微软雅黑" panose="020B0503020204020204" pitchFamily="34" charset="-122"/>
                <a:ea typeface="微软雅黑" panose="020B0503020204020204" pitchFamily="34" charset="-122"/>
              </a:rPr>
              <a:t>3</a:t>
            </a:r>
            <a:r>
              <a:rPr lang="zh-TW" altLang="en-US" sz="1400" dirty="0">
                <a:latin typeface="微软雅黑" panose="020B0503020204020204" pitchFamily="34" charset="-122"/>
                <a:ea typeface="微软雅黑" panose="020B0503020204020204" pitchFamily="34" charset="-122"/>
              </a:rPr>
              <a:t>分或</a:t>
            </a:r>
            <a:r>
              <a:rPr lang="en-US" altLang="zh-TW" sz="1400" dirty="0">
                <a:latin typeface="微软雅黑" panose="020B0503020204020204" pitchFamily="34" charset="-122"/>
                <a:ea typeface="微软雅黑" panose="020B0503020204020204" pitchFamily="34" charset="-122"/>
              </a:rPr>
              <a:t>8</a:t>
            </a:r>
            <a:r>
              <a:rPr lang="zh-TW" altLang="en-US" sz="1400" dirty="0">
                <a:latin typeface="微软雅黑" panose="020B0503020204020204" pitchFamily="34" charset="-122"/>
                <a:ea typeface="微软雅黑" panose="020B0503020204020204" pitchFamily="34" charset="-122"/>
              </a:rPr>
              <a:t>分的最少。</a:t>
            </a:r>
          </a:p>
        </p:txBody>
      </p:sp>
      <p:sp>
        <p:nvSpPr>
          <p:cNvPr id="8"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1EC7C1E7-A7EB-40EE-86F8-16C1F7AC6B55}"/>
              </a:ext>
            </a:extLst>
          </p:cNvPr>
          <p:cNvSpPr/>
          <p:nvPr/>
        </p:nvSpPr>
        <p:spPr>
          <a:xfrm>
            <a:off x="536331" y="969177"/>
            <a:ext cx="2512554" cy="346249"/>
          </a:xfrm>
          <a:prstGeom prst="rect">
            <a:avLst/>
          </a:prstGeom>
        </p:spPr>
        <p:txBody>
          <a:bodyPr wrap="square" lIns="68580" tIns="34290" rIns="68580" bIns="34290">
            <a:spAutoFit/>
          </a:bodyPr>
          <a:lstStyle/>
          <a:p>
            <a:r>
              <a:rPr lang="zh-TW" altLang="en-US" kern="0" dirty="0">
                <a:latin typeface="微软雅黑" panose="020B0503020204020204" pitchFamily="34" charset="-122"/>
                <a:ea typeface="微软雅黑" panose="020B0503020204020204" pitchFamily="34" charset="-122"/>
              </a:rPr>
              <a:t>查看</a:t>
            </a:r>
            <a:r>
              <a:rPr lang="en-US" altLang="zh-TW" kern="0" dirty="0">
                <a:latin typeface="微软雅黑" panose="020B0503020204020204" pitchFamily="34" charset="-122"/>
                <a:ea typeface="微软雅黑" panose="020B0503020204020204" pitchFamily="34" charset="-122"/>
              </a:rPr>
              <a:t>quality</a:t>
            </a:r>
            <a:r>
              <a:rPr lang="zh-TW" altLang="en-US" kern="0" dirty="0">
                <a:latin typeface="微软雅黑" panose="020B0503020204020204" pitchFamily="34" charset="-122"/>
                <a:ea typeface="微软雅黑" panose="020B0503020204020204" pitchFamily="34" charset="-122"/>
              </a:rPr>
              <a:t>的資料內容</a:t>
            </a:r>
            <a:endParaRPr lang="zh-CN" altLang="en-US" sz="1100" kern="0" dirty="0">
              <a:solidFill>
                <a:schemeClr val="tx1">
                  <a:lumMod val="50000"/>
                  <a:lumOff val="50000"/>
                </a:schemeClr>
              </a:solidFill>
              <a:latin typeface="微软雅黑" pitchFamily="34" charset="-122"/>
              <a:ea typeface="微软雅黑" pitchFamily="34" charset="-122"/>
            </a:endParaRPr>
          </a:p>
        </p:txBody>
      </p:sp>
      <p:pic>
        <p:nvPicPr>
          <p:cNvPr id="9" name="圖片 8">
            <a:extLst>
              <a:ext uri="{FF2B5EF4-FFF2-40B4-BE49-F238E27FC236}">
                <a16:creationId xmlns:a16="http://schemas.microsoft.com/office/drawing/2014/main" xmlns="" id="{F7CC1B8E-BD97-48BB-9DC1-91485206D6A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3119" y="1810754"/>
            <a:ext cx="3982857" cy="1391302"/>
          </a:xfrm>
          <a:prstGeom prst="rect">
            <a:avLst/>
          </a:prstGeom>
        </p:spPr>
      </p:pic>
      <p:pic>
        <p:nvPicPr>
          <p:cNvPr id="11" name="圖片 10">
            <a:extLst>
              <a:ext uri="{FF2B5EF4-FFF2-40B4-BE49-F238E27FC236}">
                <a16:creationId xmlns:a16="http://schemas.microsoft.com/office/drawing/2014/main" xmlns="" id="{3C632BED-EABF-4F28-B8DD-515B75B16CE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83986" y="1810754"/>
            <a:ext cx="4183468" cy="2891678"/>
          </a:xfrm>
          <a:prstGeom prst="rect">
            <a:avLst/>
          </a:prstGeom>
        </p:spPr>
      </p:pic>
      <p:cxnSp>
        <p:nvCxnSpPr>
          <p:cNvPr id="14" name="直線接點 13">
            <a:extLst>
              <a:ext uri="{FF2B5EF4-FFF2-40B4-BE49-F238E27FC236}">
                <a16:creationId xmlns:a16="http://schemas.microsoft.com/office/drawing/2014/main" xmlns="" id="{DADFB0F1-31B5-4858-AC32-D2FEE2FA0FFA}"/>
              </a:ext>
            </a:extLst>
          </p:cNvPr>
          <p:cNvCxnSpPr/>
          <p:nvPr/>
        </p:nvCxnSpPr>
        <p:spPr>
          <a:xfrm>
            <a:off x="1115616" y="3148608"/>
            <a:ext cx="432048" cy="0"/>
          </a:xfrm>
          <a:prstGeom prst="line">
            <a:avLst/>
          </a:prstGeom>
          <a:ln w="28575">
            <a:solidFill>
              <a:srgbClr val="3A923A"/>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xmlns="" id="{AD63F747-CEDA-4D0F-94D3-2077206C4B40}"/>
              </a:ext>
            </a:extLst>
          </p:cNvPr>
          <p:cNvCxnSpPr/>
          <p:nvPr/>
        </p:nvCxnSpPr>
        <p:spPr>
          <a:xfrm>
            <a:off x="1655676" y="3148608"/>
            <a:ext cx="432048" cy="0"/>
          </a:xfrm>
          <a:prstGeom prst="line">
            <a:avLst/>
          </a:prstGeom>
          <a:ln w="28575">
            <a:solidFill>
              <a:srgbClr val="C03D3E"/>
            </a:solidFill>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xmlns="" id="{F4ED4DDE-2D05-41FA-B54A-B50285B4C619}"/>
              </a:ext>
            </a:extLst>
          </p:cNvPr>
          <p:cNvCxnSpPr/>
          <p:nvPr/>
        </p:nvCxnSpPr>
        <p:spPr>
          <a:xfrm>
            <a:off x="2195736" y="3148608"/>
            <a:ext cx="432048" cy="0"/>
          </a:xfrm>
          <a:prstGeom prst="line">
            <a:avLst/>
          </a:prstGeom>
          <a:ln w="28575">
            <a:solidFill>
              <a:srgbClr val="9372B2"/>
            </a:solidFill>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xmlns="" id="{E0A4E11B-3243-4983-BFAB-64B9CA481BB6}"/>
              </a:ext>
            </a:extLst>
          </p:cNvPr>
          <p:cNvCxnSpPr/>
          <p:nvPr/>
        </p:nvCxnSpPr>
        <p:spPr>
          <a:xfrm>
            <a:off x="2735796" y="3148608"/>
            <a:ext cx="432048" cy="0"/>
          </a:xfrm>
          <a:prstGeom prst="line">
            <a:avLst/>
          </a:prstGeom>
          <a:ln w="28575">
            <a:solidFill>
              <a:srgbClr val="E1812C"/>
            </a:solidFill>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xmlns="" id="{C6981589-20D9-48C7-B09B-BF99A713EFE7}"/>
              </a:ext>
            </a:extLst>
          </p:cNvPr>
          <p:cNvCxnSpPr/>
          <p:nvPr/>
        </p:nvCxnSpPr>
        <p:spPr>
          <a:xfrm>
            <a:off x="3239852" y="3148608"/>
            <a:ext cx="432048" cy="0"/>
          </a:xfrm>
          <a:prstGeom prst="line">
            <a:avLst/>
          </a:prstGeom>
          <a:ln w="28575">
            <a:solidFill>
              <a:srgbClr val="835A52"/>
            </a:solidFill>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xmlns="" id="{8166A816-E63A-4E89-8C4F-041C8E967B66}"/>
              </a:ext>
            </a:extLst>
          </p:cNvPr>
          <p:cNvCxnSpPr/>
          <p:nvPr/>
        </p:nvCxnSpPr>
        <p:spPr>
          <a:xfrm>
            <a:off x="3743908" y="3148608"/>
            <a:ext cx="432048" cy="0"/>
          </a:xfrm>
          <a:prstGeom prst="line">
            <a:avLst/>
          </a:prstGeom>
          <a:ln w="28575">
            <a:solidFill>
              <a:srgbClr val="2B547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815919"/>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B427AB1B-26F8-4120-AFE8-878F59627EC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14" name="矩形 13">
            <a:extLst>
              <a:ext uri="{FF2B5EF4-FFF2-40B4-BE49-F238E27FC236}">
                <a16:creationId xmlns:a16="http://schemas.microsoft.com/office/drawing/2014/main" xmlns="" id="{E968C645-B9A0-4507-9F39-8023EC3A08C8}"/>
              </a:ext>
            </a:extLst>
          </p:cNvPr>
          <p:cNvSpPr/>
          <p:nvPr/>
        </p:nvSpPr>
        <p:spPr>
          <a:xfrm>
            <a:off x="503548" y="484312"/>
            <a:ext cx="8136904" cy="417646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5" name="箭头: V 形 14">
            <a:extLst>
              <a:ext uri="{FF2B5EF4-FFF2-40B4-BE49-F238E27FC236}">
                <a16:creationId xmlns:a16="http://schemas.microsoft.com/office/drawing/2014/main" xmlns="" id="{290599D0-90EE-4E30-8AD9-9DD9E0B8A10B}"/>
              </a:ext>
            </a:extLst>
          </p:cNvPr>
          <p:cNvSpPr/>
          <p:nvPr/>
        </p:nvSpPr>
        <p:spPr>
          <a:xfrm>
            <a:off x="863588" y="484312"/>
            <a:ext cx="2196244" cy="219624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a:extLst>
              <a:ext uri="{FF2B5EF4-FFF2-40B4-BE49-F238E27FC236}">
                <a16:creationId xmlns:a16="http://schemas.microsoft.com/office/drawing/2014/main" xmlns="" id="{49459996-CAFB-4595-A682-56B6F0EE6588}"/>
              </a:ext>
            </a:extLst>
          </p:cNvPr>
          <p:cNvSpPr/>
          <p:nvPr/>
        </p:nvSpPr>
        <p:spPr>
          <a:xfrm>
            <a:off x="2267744" y="2572544"/>
            <a:ext cx="936104" cy="93610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 name="组合 93">
            <a:extLst>
              <a:ext uri="{FF2B5EF4-FFF2-40B4-BE49-F238E27FC236}">
                <a16:creationId xmlns:a16="http://schemas.microsoft.com/office/drawing/2014/main" xmlns="" id="{0B83E3D4-B569-41A1-9455-5BF7146C19D1}"/>
              </a:ext>
            </a:extLst>
          </p:cNvPr>
          <p:cNvGrpSpPr>
            <a:grpSpLocks/>
          </p:cNvGrpSpPr>
          <p:nvPr/>
        </p:nvGrpSpPr>
        <p:grpSpPr bwMode="auto">
          <a:xfrm>
            <a:off x="3702807" y="2140496"/>
            <a:ext cx="3641500" cy="679617"/>
            <a:chOff x="320318" y="607960"/>
            <a:chExt cx="4416452" cy="824600"/>
          </a:xfrm>
        </p:grpSpPr>
        <p:grpSp>
          <p:nvGrpSpPr>
            <p:cNvPr id="18" name="组合 91">
              <a:extLst>
                <a:ext uri="{FF2B5EF4-FFF2-40B4-BE49-F238E27FC236}">
                  <a16:creationId xmlns:a16="http://schemas.microsoft.com/office/drawing/2014/main" xmlns="" id="{8466CEBB-3E96-4C1C-ACA9-231F34A0A342}"/>
                </a:ext>
              </a:extLst>
            </p:cNvPr>
            <p:cNvGrpSpPr>
              <a:grpSpLocks/>
            </p:cNvGrpSpPr>
            <p:nvPr/>
          </p:nvGrpSpPr>
          <p:grpSpPr bwMode="auto">
            <a:xfrm>
              <a:off x="320318" y="607960"/>
              <a:ext cx="883920" cy="824600"/>
              <a:chOff x="320318" y="607960"/>
              <a:chExt cx="883920" cy="824600"/>
            </a:xfrm>
          </p:grpSpPr>
          <p:sp>
            <p:nvSpPr>
              <p:cNvPr id="20" name="菱形 19">
                <a:extLst>
                  <a:ext uri="{FF2B5EF4-FFF2-40B4-BE49-F238E27FC236}">
                    <a16:creationId xmlns:a16="http://schemas.microsoft.com/office/drawing/2014/main" xmlns="" id="{4B429C66-0535-47CC-8B48-DF59E9FFA813}"/>
                  </a:ext>
                </a:extLst>
              </p:cNvPr>
              <p:cNvSpPr/>
              <p:nvPr/>
            </p:nvSpPr>
            <p:spPr>
              <a:xfrm>
                <a:off x="350483" y="607960"/>
                <a:ext cx="823994" cy="8246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21" name="文本框 90">
                <a:extLst>
                  <a:ext uri="{FF2B5EF4-FFF2-40B4-BE49-F238E27FC236}">
                    <a16:creationId xmlns:a16="http://schemas.microsoft.com/office/drawing/2014/main" xmlns="" id="{A63DF7FD-5F38-433B-BFA6-6914CDF2A8F4}"/>
                  </a:ext>
                </a:extLst>
              </p:cNvPr>
              <p:cNvSpPr txBox="1">
                <a:spLocks noChangeArrowheads="1"/>
              </p:cNvSpPr>
              <p:nvPr/>
            </p:nvSpPr>
            <p:spPr bwMode="auto">
              <a:xfrm>
                <a:off x="320318" y="835594"/>
                <a:ext cx="883920" cy="36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dirty="0">
                    <a:solidFill>
                      <a:schemeClr val="bg1"/>
                    </a:solidFill>
                    <a:latin typeface="Impact" pitchFamily="34" charset="0"/>
                  </a:rPr>
                  <a:t>0</a:t>
                </a:r>
                <a:r>
                  <a:rPr lang="en-US" altLang="zh-TW" sz="1350" dirty="0">
                    <a:solidFill>
                      <a:schemeClr val="bg1"/>
                    </a:solidFill>
                    <a:latin typeface="Impact" pitchFamily="34" charset="0"/>
                  </a:rPr>
                  <a:t>3</a:t>
                </a:r>
                <a:endParaRPr lang="zh-CN" altLang="en-US" sz="1350" dirty="0">
                  <a:solidFill>
                    <a:schemeClr val="bg1"/>
                  </a:solidFill>
                  <a:latin typeface="Impact" pitchFamily="34" charset="0"/>
                </a:endParaRPr>
              </a:p>
            </p:txBody>
          </p:sp>
        </p:grpSp>
        <p:sp>
          <p:nvSpPr>
            <p:cNvPr id="19" name="文本框 92">
              <a:extLst>
                <a:ext uri="{FF2B5EF4-FFF2-40B4-BE49-F238E27FC236}">
                  <a16:creationId xmlns:a16="http://schemas.microsoft.com/office/drawing/2014/main" xmlns="" id="{AFA7CE19-65C7-4069-ADB9-8EE736A82A82}"/>
                </a:ext>
              </a:extLst>
            </p:cNvPr>
            <p:cNvSpPr txBox="1">
              <a:spLocks noChangeArrowheads="1"/>
            </p:cNvSpPr>
            <p:nvPr/>
          </p:nvSpPr>
          <p:spPr bwMode="auto">
            <a:xfrm>
              <a:off x="1275714" y="797914"/>
              <a:ext cx="3461056" cy="44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TW" altLang="en-US" dirty="0">
                  <a:solidFill>
                    <a:schemeClr val="accent1"/>
                  </a:solidFill>
                  <a:latin typeface="微软雅黑" panose="020B0503020204020204" pitchFamily="34" charset="-122"/>
                  <a:ea typeface="微软雅黑" panose="020B0503020204020204" pitchFamily="34" charset="-122"/>
                </a:rPr>
                <a:t>資料視覺化</a:t>
              </a:r>
            </a:p>
          </p:txBody>
        </p:sp>
      </p:grpSp>
      <p:sp>
        <p:nvSpPr>
          <p:cNvPr id="6" name="投影片編號版面配置區 5">
            <a:extLst>
              <a:ext uri="{FF2B5EF4-FFF2-40B4-BE49-F238E27FC236}">
                <a16:creationId xmlns:a16="http://schemas.microsoft.com/office/drawing/2014/main" xmlns="" id="{22D06912-A67C-4CAC-ACA6-CD823F296B86}"/>
              </a:ext>
            </a:extLst>
          </p:cNvPr>
          <p:cNvSpPr>
            <a:spLocks noGrp="1"/>
          </p:cNvSpPr>
          <p:nvPr>
            <p:ph type="sldNum" sz="quarter" idx="12"/>
          </p:nvPr>
        </p:nvSpPr>
        <p:spPr/>
        <p:txBody>
          <a:bodyPr/>
          <a:lstStyle/>
          <a:p>
            <a:fld id="{25567DBE-345A-4DFC-A5AF-A1AA18485CC9}" type="slidenum">
              <a:rPr lang="zh-CN" altLang="en-US" smtClean="0"/>
              <a:pPr/>
              <a:t>14</a:t>
            </a:fld>
            <a:endParaRPr lang="zh-CN" altLang="en-US"/>
          </a:p>
        </p:txBody>
      </p:sp>
      <p:sp>
        <p:nvSpPr>
          <p:cNvPr id="22" name="文本框 9">
            <a:extLst>
              <a:ext uri="{FF2B5EF4-FFF2-40B4-BE49-F238E27FC236}">
                <a16:creationId xmlns:a16="http://schemas.microsoft.com/office/drawing/2014/main" xmlns="" id="{689EFD43-57B1-4D6B-87DB-CAA69CDFB9F4}"/>
              </a:ext>
            </a:extLst>
          </p:cNvPr>
          <p:cNvSpPr txBox="1"/>
          <p:nvPr/>
        </p:nvSpPr>
        <p:spPr>
          <a:xfrm>
            <a:off x="4411676" y="2602090"/>
            <a:ext cx="2140544" cy="1732013"/>
          </a:xfrm>
          <a:prstGeom prst="rect">
            <a:avLst/>
          </a:prstGeom>
          <a:noFill/>
        </p:spPr>
        <p:txBody>
          <a:bodyPr wrap="square" lIns="0" tIns="0" rIns="0" bIns="0" rtlCol="0">
            <a:spAutoFit/>
          </a:bodyPr>
          <a:lstStyle/>
          <a:p>
            <a:pPr marL="171450" indent="-171450">
              <a:lnSpc>
                <a:spcPct val="120000"/>
              </a:lnSpc>
              <a:buFont typeface="Arial" panose="020B0604020202020204" pitchFamily="34" charset="0"/>
              <a:buChar char="•"/>
            </a:pPr>
            <a:r>
              <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1.</a:t>
            </a:r>
            <a:r>
              <a:rPr lang="zh-TW"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盒狀圖</a:t>
            </a:r>
            <a:endParaRPr lang="en-GB"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Arial" panose="020B0604020202020204" pitchFamily="34" charset="0"/>
              <a:buChar char="•"/>
            </a:pPr>
            <a:r>
              <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a:t>
            </a:r>
            <a:r>
              <a:rPr lang="zh-TW"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關聯分析 </a:t>
            </a:r>
            <a:endPar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Arial" panose="020B0604020202020204" pitchFamily="34" charset="0"/>
              <a:buChar char="•"/>
            </a:pPr>
            <a:r>
              <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3.</a:t>
            </a:r>
            <a:r>
              <a:rPr lang="zh-TW"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核密度估計</a:t>
            </a:r>
            <a:endPar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Arial" panose="020B0604020202020204" pitchFamily="34" charset="0"/>
              <a:buChar char="•"/>
            </a:pPr>
            <a:r>
              <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4.</a:t>
            </a:r>
            <a:r>
              <a:rPr lang="zh-TW"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散佈圖 </a:t>
            </a:r>
            <a:endPar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795623561"/>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15</a:t>
            </a:fld>
            <a:endParaRPr lang="zh-CN" altLang="en-US"/>
          </a:p>
        </p:txBody>
      </p:sp>
      <p:grpSp>
        <p:nvGrpSpPr>
          <p:cNvPr id="33" name="群組 32">
            <a:extLst>
              <a:ext uri="{FF2B5EF4-FFF2-40B4-BE49-F238E27FC236}">
                <a16:creationId xmlns:a16="http://schemas.microsoft.com/office/drawing/2014/main" xmlns="" id="{ECE3DEAE-09F6-4A15-8D32-25B83F053C42}"/>
              </a:ext>
            </a:extLst>
          </p:cNvPr>
          <p:cNvGrpSpPr/>
          <p:nvPr/>
        </p:nvGrpSpPr>
        <p:grpSpPr>
          <a:xfrm>
            <a:off x="395537" y="763679"/>
            <a:ext cx="1184805" cy="576064"/>
            <a:chOff x="4771696" y="2395720"/>
            <a:chExt cx="1721443" cy="836983"/>
          </a:xfrm>
        </p:grpSpPr>
        <p:sp>
          <p:nvSpPr>
            <p:cNvPr id="34" name="任意多边形 19">
              <a:extLst>
                <a:ext uri="{FF2B5EF4-FFF2-40B4-BE49-F238E27FC236}">
                  <a16:creationId xmlns:a16="http://schemas.microsoft.com/office/drawing/2014/main" xmlns="" id="{86CCDB63-A3FF-46F8-8ED9-E470AFB6EBDE}"/>
                </a:ext>
              </a:extLst>
            </p:cNvPr>
            <p:cNvSpPr/>
            <p:nvPr/>
          </p:nvSpPr>
          <p:spPr>
            <a:xfrm rot="5400000">
              <a:off x="5444673" y="2184237"/>
              <a:ext cx="836982" cy="1259950"/>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5" name="椭圆 21">
              <a:extLst>
                <a:ext uri="{FF2B5EF4-FFF2-40B4-BE49-F238E27FC236}">
                  <a16:creationId xmlns:a16="http://schemas.microsoft.com/office/drawing/2014/main" xmlns="" id="{DFE38196-D70F-477E-9C7B-AD3896C80EAC}"/>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36" name="矩形 35">
              <a:extLst>
                <a:ext uri="{FF2B5EF4-FFF2-40B4-BE49-F238E27FC236}">
                  <a16:creationId xmlns:a16="http://schemas.microsoft.com/office/drawing/2014/main" xmlns="" id="{687885E5-00A6-4D8D-869A-1160F896AD69}"/>
                </a:ext>
              </a:extLst>
            </p:cNvPr>
            <p:cNvSpPr/>
            <p:nvPr/>
          </p:nvSpPr>
          <p:spPr>
            <a:xfrm>
              <a:off x="4926667" y="2527681"/>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nvGrpSpPr>
            <p:cNvPr id="37" name="组合 38">
              <a:extLst>
                <a:ext uri="{FF2B5EF4-FFF2-40B4-BE49-F238E27FC236}">
                  <a16:creationId xmlns:a16="http://schemas.microsoft.com/office/drawing/2014/main" xmlns="" id="{43B42E4C-9C00-46C0-8E74-38FA9C01CEC2}"/>
                </a:ext>
              </a:extLst>
            </p:cNvPr>
            <p:cNvGrpSpPr/>
            <p:nvPr/>
          </p:nvGrpSpPr>
          <p:grpSpPr>
            <a:xfrm>
              <a:off x="5750972" y="2572544"/>
              <a:ext cx="372789" cy="552564"/>
              <a:chOff x="1788810" y="2276744"/>
              <a:chExt cx="392113" cy="581026"/>
            </a:xfrm>
            <a:solidFill>
              <a:schemeClr val="bg1"/>
            </a:solidFill>
            <a:effectLst/>
          </p:grpSpPr>
          <p:sp>
            <p:nvSpPr>
              <p:cNvPr id="38" name="Freeform 9">
                <a:extLst>
                  <a:ext uri="{FF2B5EF4-FFF2-40B4-BE49-F238E27FC236}">
                    <a16:creationId xmlns:a16="http://schemas.microsoft.com/office/drawing/2014/main" xmlns="" id="{4C51E5EA-B0B7-4BF8-9E82-69BCC10CD489}"/>
                  </a:ext>
                </a:extLst>
              </p:cNvPr>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Freeform 10">
                <a:extLst>
                  <a:ext uri="{FF2B5EF4-FFF2-40B4-BE49-F238E27FC236}">
                    <a16:creationId xmlns:a16="http://schemas.microsoft.com/office/drawing/2014/main" xmlns="" id="{194E379C-F235-4BE7-B1F8-755F45405497}"/>
                  </a:ext>
                </a:extLst>
              </p:cNvPr>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Freeform 11">
                <a:extLst>
                  <a:ext uri="{FF2B5EF4-FFF2-40B4-BE49-F238E27FC236}">
                    <a16:creationId xmlns:a16="http://schemas.microsoft.com/office/drawing/2014/main" xmlns="" id="{008E1550-451D-4594-9BE0-27AA9B02429B}"/>
                  </a:ext>
                </a:extLst>
              </p:cNvPr>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F3A0E351-A38D-4D06-BE24-44E3249D0121}"/>
              </a:ext>
            </a:extLst>
          </p:cNvPr>
          <p:cNvSpPr/>
          <p:nvPr/>
        </p:nvSpPr>
        <p:spPr>
          <a:xfrm>
            <a:off x="1803555" y="885380"/>
            <a:ext cx="2512554" cy="377026"/>
          </a:xfrm>
          <a:prstGeom prst="rect">
            <a:avLst/>
          </a:prstGeom>
        </p:spPr>
        <p:txBody>
          <a:bodyPr wrap="square" lIns="68580" tIns="34290" rIns="68580" bIns="34290">
            <a:spAutoFit/>
          </a:bodyPr>
          <a:lstStyle/>
          <a:p>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盒狀圖</a:t>
            </a:r>
            <a:r>
              <a:rPr lang="en-US" altLang="zh-TW"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單變量分布</a:t>
            </a:r>
            <a:endParaRPr lang="zh-CN" altLang="en-US" sz="1200" kern="0" dirty="0">
              <a:solidFill>
                <a:schemeClr val="tx1">
                  <a:lumMod val="50000"/>
                  <a:lumOff val="50000"/>
                </a:schemeClr>
              </a:solidFill>
              <a:latin typeface="微软雅黑" pitchFamily="34" charset="-122"/>
              <a:ea typeface="微软雅黑" pitchFamily="34" charset="-122"/>
            </a:endParaRPr>
          </a:p>
        </p:txBody>
      </p:sp>
      <p:sp>
        <p:nvSpPr>
          <p:cNvPr id="42" name="內容版面配置區 2">
            <a:extLst>
              <a:ext uri="{FF2B5EF4-FFF2-40B4-BE49-F238E27FC236}">
                <a16:creationId xmlns:a16="http://schemas.microsoft.com/office/drawing/2014/main" xmlns="" id="{BC9327E7-AD8D-41DF-8668-2EDE0DF32BA1}"/>
              </a:ext>
            </a:extLst>
          </p:cNvPr>
          <p:cNvSpPr txBox="1">
            <a:spLocks/>
          </p:cNvSpPr>
          <p:nvPr/>
        </p:nvSpPr>
        <p:spPr>
          <a:xfrm>
            <a:off x="1442971" y="1262406"/>
            <a:ext cx="5002280" cy="377026"/>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TW" altLang="en-US" sz="1400" dirty="0">
                <a:latin typeface="微软雅黑" panose="020B0503020204020204" pitchFamily="34" charset="-122"/>
                <a:ea typeface="微软雅黑" panose="020B0503020204020204" pitchFamily="34" charset="-122"/>
              </a:rPr>
              <a:t>透過盒狀圖可以分析每個特徵的分布狀況以及是否有離群值。</a:t>
            </a:r>
          </a:p>
        </p:txBody>
      </p:sp>
      <p:pic>
        <p:nvPicPr>
          <p:cNvPr id="43" name="圖片 42">
            <a:extLst>
              <a:ext uri="{FF2B5EF4-FFF2-40B4-BE49-F238E27FC236}">
                <a16:creationId xmlns:a16="http://schemas.microsoft.com/office/drawing/2014/main" xmlns="" id="{5725C156-4279-4C27-B35F-3802DB15B7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49481" y="1639432"/>
            <a:ext cx="3589259" cy="3257817"/>
          </a:xfrm>
          <a:prstGeom prst="rect">
            <a:avLst/>
          </a:prstGeom>
        </p:spPr>
      </p:pic>
    </p:spTree>
    <p:extLst>
      <p:ext uri="{BB962C8B-B14F-4D97-AF65-F5344CB8AC3E}">
        <p14:creationId xmlns:p14="http://schemas.microsoft.com/office/powerpoint/2010/main" val="1042235385"/>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xmlns="" id="{EBAF6B90-2921-424E-8382-148214D676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57966" y="1966254"/>
            <a:ext cx="8028068" cy="2853183"/>
          </a:xfrm>
          <a:prstGeom prst="rect">
            <a:avLst/>
          </a:prstGeom>
        </p:spPr>
      </p:pic>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16</a:t>
            </a:fld>
            <a:endParaRPr lang="zh-CN" altLang="en-US"/>
          </a:p>
        </p:txBody>
      </p:sp>
      <p:sp>
        <p:nvSpPr>
          <p:cNvPr id="15"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734273E0-DCAA-4FE1-96B3-8407194CB0EC}"/>
              </a:ext>
            </a:extLst>
          </p:cNvPr>
          <p:cNvSpPr/>
          <p:nvPr/>
        </p:nvSpPr>
        <p:spPr>
          <a:xfrm>
            <a:off x="557966" y="974211"/>
            <a:ext cx="2512554" cy="377026"/>
          </a:xfrm>
          <a:prstGeom prst="rect">
            <a:avLst/>
          </a:prstGeom>
        </p:spPr>
        <p:txBody>
          <a:bodyPr wrap="square" lIns="68580" tIns="34290" rIns="68580" bIns="34290">
            <a:spAutoFit/>
          </a:bodyPr>
          <a:lstStyle/>
          <a:p>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盒狀圖</a:t>
            </a:r>
            <a:r>
              <a:rPr lang="en-US" altLang="zh-TW"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單變量分布</a:t>
            </a:r>
            <a:endParaRPr lang="zh-CN" altLang="en-US" sz="1200" kern="0" dirty="0">
              <a:solidFill>
                <a:schemeClr val="tx1">
                  <a:lumMod val="50000"/>
                  <a:lumOff val="50000"/>
                </a:schemeClr>
              </a:solidFill>
              <a:latin typeface="微软雅黑" pitchFamily="34" charset="-122"/>
              <a:ea typeface="微软雅黑" pitchFamily="34" charset="-122"/>
            </a:endParaRPr>
          </a:p>
        </p:txBody>
      </p:sp>
      <p:sp>
        <p:nvSpPr>
          <p:cNvPr id="16" name="內容版面配置區 2">
            <a:extLst>
              <a:ext uri="{FF2B5EF4-FFF2-40B4-BE49-F238E27FC236}">
                <a16:creationId xmlns:a16="http://schemas.microsoft.com/office/drawing/2014/main" xmlns="" id="{BCE0F927-DBFF-4571-882C-7B76DFCB2155}"/>
              </a:ext>
            </a:extLst>
          </p:cNvPr>
          <p:cNvSpPr txBox="1">
            <a:spLocks/>
          </p:cNvSpPr>
          <p:nvPr/>
        </p:nvSpPr>
        <p:spPr>
          <a:xfrm>
            <a:off x="229834" y="1430567"/>
            <a:ext cx="5002280" cy="377026"/>
          </a:xfrm>
          <a:prstGeom prst="rect">
            <a:avLst/>
          </a:prstGeom>
        </p:spPr>
        <p:txBody>
          <a:bodyP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TW" altLang="en-US" sz="1400" dirty="0">
                <a:latin typeface="微软雅黑" panose="020B0503020204020204" pitchFamily="34" charset="-122"/>
                <a:ea typeface="微软雅黑" panose="020B0503020204020204" pitchFamily="34" charset="-122"/>
              </a:rPr>
              <a:t>透過盒狀圖可以分析每個特徵的分布狀況以及是否有離群值。</a:t>
            </a:r>
          </a:p>
        </p:txBody>
      </p:sp>
      <p:pic>
        <p:nvPicPr>
          <p:cNvPr id="5" name="圖片 4">
            <a:extLst>
              <a:ext uri="{FF2B5EF4-FFF2-40B4-BE49-F238E27FC236}">
                <a16:creationId xmlns:a16="http://schemas.microsoft.com/office/drawing/2014/main" xmlns="" id="{1C04EBED-2ACF-488F-A271-385537C4101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270152" y="211382"/>
            <a:ext cx="3658332" cy="1978740"/>
          </a:xfrm>
          <a:prstGeom prst="rect">
            <a:avLst/>
          </a:prstGeom>
        </p:spPr>
      </p:pic>
    </p:spTree>
    <p:extLst>
      <p:ext uri="{BB962C8B-B14F-4D97-AF65-F5344CB8AC3E}">
        <p14:creationId xmlns:p14="http://schemas.microsoft.com/office/powerpoint/2010/main" val="2473972484"/>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17</a:t>
            </a:fld>
            <a:endParaRPr lang="zh-CN" altLang="en-US"/>
          </a:p>
        </p:txBody>
      </p:sp>
      <p:sp>
        <p:nvSpPr>
          <p:cNvPr id="15"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734273E0-DCAA-4FE1-96B3-8407194CB0EC}"/>
              </a:ext>
            </a:extLst>
          </p:cNvPr>
          <p:cNvSpPr/>
          <p:nvPr/>
        </p:nvSpPr>
        <p:spPr>
          <a:xfrm>
            <a:off x="1803555" y="880356"/>
            <a:ext cx="2512554" cy="377026"/>
          </a:xfrm>
          <a:prstGeom prst="rect">
            <a:avLst/>
          </a:prstGeom>
        </p:spPr>
        <p:txBody>
          <a:bodyPr wrap="square" lIns="68580" tIns="34290" rIns="68580" bIns="34290">
            <a:spAutoFit/>
          </a:bodyPr>
          <a:lstStyle/>
          <a:p>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盒狀圖</a:t>
            </a:r>
            <a:r>
              <a:rPr lang="en-US" altLang="zh-TW"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雙變量分布</a:t>
            </a:r>
            <a:endParaRPr lang="zh-CN" altLang="en-US" sz="1200" kern="0" dirty="0">
              <a:solidFill>
                <a:schemeClr val="tx1">
                  <a:lumMod val="50000"/>
                  <a:lumOff val="50000"/>
                </a:schemeClr>
              </a:solidFill>
              <a:latin typeface="微软雅黑" pitchFamily="34" charset="-122"/>
              <a:ea typeface="微软雅黑" pitchFamily="34" charset="-122"/>
            </a:endParaRPr>
          </a:p>
        </p:txBody>
      </p:sp>
      <p:grpSp>
        <p:nvGrpSpPr>
          <p:cNvPr id="17" name="群組 16">
            <a:extLst>
              <a:ext uri="{FF2B5EF4-FFF2-40B4-BE49-F238E27FC236}">
                <a16:creationId xmlns:a16="http://schemas.microsoft.com/office/drawing/2014/main" xmlns="" id="{5DAA0C35-9DA2-4420-9334-5E1AB6284301}"/>
              </a:ext>
            </a:extLst>
          </p:cNvPr>
          <p:cNvGrpSpPr/>
          <p:nvPr/>
        </p:nvGrpSpPr>
        <p:grpSpPr>
          <a:xfrm>
            <a:off x="2123728" y="1356103"/>
            <a:ext cx="4609529" cy="3240360"/>
            <a:chOff x="1007604" y="1456420"/>
            <a:chExt cx="3636406" cy="2556284"/>
          </a:xfrm>
        </p:grpSpPr>
        <p:pic>
          <p:nvPicPr>
            <p:cNvPr id="5" name="圖片 4">
              <a:extLst>
                <a:ext uri="{FF2B5EF4-FFF2-40B4-BE49-F238E27FC236}">
                  <a16:creationId xmlns:a16="http://schemas.microsoft.com/office/drawing/2014/main" xmlns="" id="{E97F2EDD-8DC9-48B0-984A-328CB241170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07604" y="1456420"/>
              <a:ext cx="3420380" cy="252028"/>
            </a:xfrm>
            <a:prstGeom prst="rect">
              <a:avLst/>
            </a:prstGeom>
          </p:spPr>
        </p:pic>
        <p:pic>
          <p:nvPicPr>
            <p:cNvPr id="16" name="圖片 15">
              <a:extLst>
                <a:ext uri="{FF2B5EF4-FFF2-40B4-BE49-F238E27FC236}">
                  <a16:creationId xmlns:a16="http://schemas.microsoft.com/office/drawing/2014/main" xmlns="" id="{314C218C-795A-46B9-B285-24A844127EF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79612" y="1780456"/>
              <a:ext cx="3564398" cy="2232248"/>
            </a:xfrm>
            <a:prstGeom prst="rect">
              <a:avLst/>
            </a:prstGeom>
          </p:spPr>
        </p:pic>
      </p:grpSp>
    </p:spTree>
    <p:extLst>
      <p:ext uri="{BB962C8B-B14F-4D97-AF65-F5344CB8AC3E}">
        <p14:creationId xmlns:p14="http://schemas.microsoft.com/office/powerpoint/2010/main" val="1813699264"/>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xmlns="" id="{928AE39A-EDA1-4237-A9D4-10B00AE3B4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313" y="1744452"/>
            <a:ext cx="8819777" cy="3133477"/>
          </a:xfrm>
          <a:prstGeom prst="rect">
            <a:avLst/>
          </a:prstGeom>
        </p:spPr>
      </p:pic>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15"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734273E0-DCAA-4FE1-96B3-8407194CB0EC}"/>
              </a:ext>
            </a:extLst>
          </p:cNvPr>
          <p:cNvSpPr/>
          <p:nvPr/>
        </p:nvSpPr>
        <p:spPr>
          <a:xfrm>
            <a:off x="611560" y="916811"/>
            <a:ext cx="2512554" cy="377026"/>
          </a:xfrm>
          <a:prstGeom prst="rect">
            <a:avLst/>
          </a:prstGeom>
        </p:spPr>
        <p:txBody>
          <a:bodyPr wrap="square" lIns="68580" tIns="34290" rIns="68580" bIns="34290">
            <a:spAutoFit/>
          </a:bodyPr>
          <a:lstStyle/>
          <a:p>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盒狀圖</a:t>
            </a:r>
            <a:r>
              <a:rPr lang="en-US" altLang="zh-TW"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雙變量分布</a:t>
            </a:r>
            <a:endParaRPr lang="zh-CN" altLang="en-US" sz="1200" kern="0" dirty="0">
              <a:solidFill>
                <a:schemeClr val="tx1">
                  <a:lumMod val="50000"/>
                  <a:lumOff val="50000"/>
                </a:schemeClr>
              </a:solidFill>
              <a:latin typeface="微软雅黑" pitchFamily="34" charset="-122"/>
              <a:ea typeface="微软雅黑" pitchFamily="34" charset="-122"/>
            </a:endParaRP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18</a:t>
            </a:fld>
            <a:endParaRPr lang="zh-CN" altLang="en-US" dirty="0"/>
          </a:p>
        </p:txBody>
      </p:sp>
      <p:pic>
        <p:nvPicPr>
          <p:cNvPr id="12" name="圖片 11">
            <a:extLst>
              <a:ext uri="{FF2B5EF4-FFF2-40B4-BE49-F238E27FC236}">
                <a16:creationId xmlns:a16="http://schemas.microsoft.com/office/drawing/2014/main" xmlns="" id="{76E1875D-8369-40EC-9796-AD1FD41B661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16110" y="154453"/>
            <a:ext cx="4661932" cy="1881130"/>
          </a:xfrm>
          <a:prstGeom prst="rect">
            <a:avLst/>
          </a:prstGeom>
        </p:spPr>
      </p:pic>
    </p:spTree>
    <p:extLst>
      <p:ext uri="{BB962C8B-B14F-4D97-AF65-F5344CB8AC3E}">
        <p14:creationId xmlns:p14="http://schemas.microsoft.com/office/powerpoint/2010/main" val="223151880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19</a:t>
            </a:fld>
            <a:endParaRPr lang="zh-CN" altLang="en-US"/>
          </a:p>
        </p:txBody>
      </p:sp>
      <p:grpSp>
        <p:nvGrpSpPr>
          <p:cNvPr id="33" name="群組 32">
            <a:extLst>
              <a:ext uri="{FF2B5EF4-FFF2-40B4-BE49-F238E27FC236}">
                <a16:creationId xmlns:a16="http://schemas.microsoft.com/office/drawing/2014/main" xmlns="" id="{ECE3DEAE-09F6-4A15-8D32-25B83F053C42}"/>
              </a:ext>
            </a:extLst>
          </p:cNvPr>
          <p:cNvGrpSpPr/>
          <p:nvPr/>
        </p:nvGrpSpPr>
        <p:grpSpPr>
          <a:xfrm>
            <a:off x="395537" y="763679"/>
            <a:ext cx="1184805" cy="576064"/>
            <a:chOff x="4771696" y="2395720"/>
            <a:chExt cx="1721443" cy="836983"/>
          </a:xfrm>
        </p:grpSpPr>
        <p:sp>
          <p:nvSpPr>
            <p:cNvPr id="34" name="任意多边形 19">
              <a:extLst>
                <a:ext uri="{FF2B5EF4-FFF2-40B4-BE49-F238E27FC236}">
                  <a16:creationId xmlns:a16="http://schemas.microsoft.com/office/drawing/2014/main" xmlns="" id="{86CCDB63-A3FF-46F8-8ED9-E470AFB6EBDE}"/>
                </a:ext>
              </a:extLst>
            </p:cNvPr>
            <p:cNvSpPr/>
            <p:nvPr/>
          </p:nvSpPr>
          <p:spPr>
            <a:xfrm rot="5400000">
              <a:off x="5444673" y="2184237"/>
              <a:ext cx="836982" cy="1259950"/>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5" name="椭圆 21">
              <a:extLst>
                <a:ext uri="{FF2B5EF4-FFF2-40B4-BE49-F238E27FC236}">
                  <a16:creationId xmlns:a16="http://schemas.microsoft.com/office/drawing/2014/main" xmlns="" id="{DFE38196-D70F-477E-9C7B-AD3896C80EAC}"/>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36" name="矩形 35">
              <a:extLst>
                <a:ext uri="{FF2B5EF4-FFF2-40B4-BE49-F238E27FC236}">
                  <a16:creationId xmlns:a16="http://schemas.microsoft.com/office/drawing/2014/main" xmlns="" id="{687885E5-00A6-4D8D-869A-1160F896AD69}"/>
                </a:ext>
              </a:extLst>
            </p:cNvPr>
            <p:cNvSpPr/>
            <p:nvPr/>
          </p:nvSpPr>
          <p:spPr>
            <a:xfrm>
              <a:off x="4926667" y="2527681"/>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nvGrpSpPr>
            <p:cNvPr id="37" name="组合 38">
              <a:extLst>
                <a:ext uri="{FF2B5EF4-FFF2-40B4-BE49-F238E27FC236}">
                  <a16:creationId xmlns:a16="http://schemas.microsoft.com/office/drawing/2014/main" xmlns="" id="{43B42E4C-9C00-46C0-8E74-38FA9C01CEC2}"/>
                </a:ext>
              </a:extLst>
            </p:cNvPr>
            <p:cNvGrpSpPr/>
            <p:nvPr/>
          </p:nvGrpSpPr>
          <p:grpSpPr>
            <a:xfrm>
              <a:off x="5750972" y="2572544"/>
              <a:ext cx="372789" cy="552564"/>
              <a:chOff x="1788810" y="2276744"/>
              <a:chExt cx="392113" cy="581026"/>
            </a:xfrm>
            <a:solidFill>
              <a:schemeClr val="bg1"/>
            </a:solidFill>
            <a:effectLst/>
          </p:grpSpPr>
          <p:sp>
            <p:nvSpPr>
              <p:cNvPr id="38" name="Freeform 9">
                <a:extLst>
                  <a:ext uri="{FF2B5EF4-FFF2-40B4-BE49-F238E27FC236}">
                    <a16:creationId xmlns:a16="http://schemas.microsoft.com/office/drawing/2014/main" xmlns="" id="{4C51E5EA-B0B7-4BF8-9E82-69BCC10CD489}"/>
                  </a:ext>
                </a:extLst>
              </p:cNvPr>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Freeform 10">
                <a:extLst>
                  <a:ext uri="{FF2B5EF4-FFF2-40B4-BE49-F238E27FC236}">
                    <a16:creationId xmlns:a16="http://schemas.microsoft.com/office/drawing/2014/main" xmlns="" id="{194E379C-F235-4BE7-B1F8-755F45405497}"/>
                  </a:ext>
                </a:extLst>
              </p:cNvPr>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Freeform 11">
                <a:extLst>
                  <a:ext uri="{FF2B5EF4-FFF2-40B4-BE49-F238E27FC236}">
                    <a16:creationId xmlns:a16="http://schemas.microsoft.com/office/drawing/2014/main" xmlns="" id="{008E1550-451D-4594-9BE0-27AA9B02429B}"/>
                  </a:ext>
                </a:extLst>
              </p:cNvPr>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F3A0E351-A38D-4D06-BE24-44E3249D0121}"/>
              </a:ext>
            </a:extLst>
          </p:cNvPr>
          <p:cNvSpPr/>
          <p:nvPr/>
        </p:nvSpPr>
        <p:spPr>
          <a:xfrm>
            <a:off x="1697199" y="816363"/>
            <a:ext cx="2512554" cy="377026"/>
          </a:xfrm>
          <a:prstGeom prst="rect">
            <a:avLst/>
          </a:prstGeom>
        </p:spPr>
        <p:txBody>
          <a:bodyPr wrap="square" lIns="68580" tIns="34290" rIns="68580" bIns="34290">
            <a:spAutoFit/>
          </a:bodyPr>
          <a:lstStyle/>
          <a:p>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關聯分析</a:t>
            </a:r>
            <a:endParaRPr lang="zh-CN" altLang="en-US" sz="1200" kern="0" dirty="0">
              <a:solidFill>
                <a:schemeClr val="tx1">
                  <a:lumMod val="50000"/>
                  <a:lumOff val="50000"/>
                </a:schemeClr>
              </a:solidFill>
              <a:latin typeface="微软雅黑" pitchFamily="34" charset="-122"/>
              <a:ea typeface="微软雅黑" pitchFamily="34" charset="-122"/>
            </a:endParaRPr>
          </a:p>
        </p:txBody>
      </p:sp>
      <p:pic>
        <p:nvPicPr>
          <p:cNvPr id="8" name="圖片 7">
            <a:extLst>
              <a:ext uri="{FF2B5EF4-FFF2-40B4-BE49-F238E27FC236}">
                <a16:creationId xmlns:a16="http://schemas.microsoft.com/office/drawing/2014/main" xmlns="" id="{9E047A08-BA61-4FA2-8F7E-DDDBC18B35C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04473" y="854503"/>
            <a:ext cx="4160821" cy="4179950"/>
          </a:xfrm>
          <a:prstGeom prst="rect">
            <a:avLst/>
          </a:prstGeom>
        </p:spPr>
      </p:pic>
      <p:pic>
        <p:nvPicPr>
          <p:cNvPr id="10" name="圖片 9">
            <a:extLst>
              <a:ext uri="{FF2B5EF4-FFF2-40B4-BE49-F238E27FC236}">
                <a16:creationId xmlns:a16="http://schemas.microsoft.com/office/drawing/2014/main" xmlns="" id="{8590E8E5-3DEC-4C15-8E04-F828ED9FF8C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77253" y="372384"/>
            <a:ext cx="4863388" cy="422540"/>
          </a:xfrm>
          <a:prstGeom prst="rect">
            <a:avLst/>
          </a:prstGeom>
        </p:spPr>
      </p:pic>
      <p:sp>
        <p:nvSpPr>
          <p:cNvPr id="22" name="文字方塊 21">
            <a:extLst>
              <a:ext uri="{FF2B5EF4-FFF2-40B4-BE49-F238E27FC236}">
                <a16:creationId xmlns:a16="http://schemas.microsoft.com/office/drawing/2014/main" xmlns="" id="{718FECA7-FB3F-46E7-AC0A-B366D807E190}"/>
              </a:ext>
            </a:extLst>
          </p:cNvPr>
          <p:cNvSpPr txBox="1"/>
          <p:nvPr/>
        </p:nvSpPr>
        <p:spPr>
          <a:xfrm>
            <a:off x="300752" y="1907142"/>
            <a:ext cx="4503721" cy="738664"/>
          </a:xfrm>
          <a:prstGeom prst="rect">
            <a:avLst/>
          </a:prstGeom>
          <a:noFill/>
        </p:spPr>
        <p:txBody>
          <a:bodyPr wrap="square">
            <a:spAutoFit/>
          </a:bodyPr>
          <a:lstStyle/>
          <a:p>
            <a:r>
              <a:rPr lang="zh-TW" altLang="en-US" sz="1400" dirty="0">
                <a:latin typeface="微软雅黑" panose="020B0503020204020204" pitchFamily="34" charset="-122"/>
                <a:ea typeface="微软雅黑" panose="020B0503020204020204" pitchFamily="34" charset="-122"/>
              </a:rPr>
              <a:t>透過 </a:t>
            </a:r>
            <a:r>
              <a:rPr lang="en-US" altLang="zh-TW" sz="1400" dirty="0">
                <a:latin typeface="微软雅黑" panose="020B0503020204020204" pitchFamily="34" charset="-122"/>
                <a:ea typeface="微软雅黑" panose="020B0503020204020204" pitchFamily="34" charset="-122"/>
              </a:rPr>
              <a:t>pandas </a:t>
            </a:r>
            <a:r>
              <a:rPr lang="zh-TW" altLang="en-US" sz="1400" dirty="0">
                <a:latin typeface="微软雅黑" panose="020B0503020204020204" pitchFamily="34" charset="-122"/>
                <a:ea typeface="微软雅黑" panose="020B0503020204020204" pitchFamily="34" charset="-122"/>
              </a:rPr>
              <a:t>的 </a:t>
            </a:r>
            <a:r>
              <a:rPr lang="en-US" altLang="zh-TW" sz="1400" dirty="0" err="1">
                <a:latin typeface="微软雅黑" panose="020B0503020204020204" pitchFamily="34" charset="-122"/>
                <a:ea typeface="微软雅黑" panose="020B0503020204020204" pitchFamily="34" charset="-122"/>
              </a:rPr>
              <a:t>corr</a:t>
            </a:r>
            <a:r>
              <a:rPr lang="en-US" altLang="zh-TW" sz="1400" dirty="0">
                <a:latin typeface="微软雅黑" panose="020B0503020204020204" pitchFamily="34" charset="-122"/>
                <a:ea typeface="微软雅黑" panose="020B0503020204020204" pitchFamily="34" charset="-122"/>
              </a:rPr>
              <a:t>(</a:t>
            </a:r>
            <a:r>
              <a:rPr lang="zh-TW" altLang="en-US" sz="1400" dirty="0">
                <a:latin typeface="微软雅黑" panose="020B0503020204020204" pitchFamily="34" charset="-122"/>
                <a:ea typeface="微软雅黑" panose="020B0503020204020204" pitchFamily="34" charset="-122"/>
              </a:rPr>
              <a:t> </a:t>
            </a:r>
            <a:r>
              <a:rPr lang="en-US" altLang="zh-TW" sz="1400" dirty="0">
                <a:latin typeface="微软雅黑" panose="020B0503020204020204" pitchFamily="34" charset="-122"/>
                <a:ea typeface="微软雅黑" panose="020B0503020204020204" pitchFamily="34" charset="-122"/>
              </a:rPr>
              <a:t>) </a:t>
            </a:r>
            <a:r>
              <a:rPr lang="zh-TW" altLang="en-US" sz="1400" dirty="0">
                <a:latin typeface="微软雅黑" panose="020B0503020204020204" pitchFamily="34" charset="-122"/>
                <a:ea typeface="微软雅黑" panose="020B0503020204020204" pitchFamily="34" charset="-122"/>
              </a:rPr>
              <a:t>函式可以快速的計算每個特徵間的彼此關聯程度。</a:t>
            </a:r>
            <a:endParaRPr lang="en-US" altLang="zh-TW" sz="1400" dirty="0">
              <a:latin typeface="微软雅黑" panose="020B0503020204020204" pitchFamily="34" charset="-122"/>
              <a:ea typeface="微软雅黑" panose="020B0503020204020204" pitchFamily="34" charset="-122"/>
            </a:endParaRPr>
          </a:p>
          <a:p>
            <a:r>
              <a:rPr lang="zh-TW" altLang="en-US" sz="1400" dirty="0">
                <a:latin typeface="微软雅黑" panose="020B0503020204020204" pitchFamily="34" charset="-122"/>
                <a:ea typeface="微软雅黑" panose="020B0503020204020204" pitchFamily="34" charset="-122"/>
              </a:rPr>
              <a:t>其區間值為</a:t>
            </a:r>
            <a:r>
              <a:rPr lang="en-US" altLang="zh-TW" sz="1400" dirty="0">
                <a:latin typeface="微软雅黑" panose="020B0503020204020204" pitchFamily="34" charset="-122"/>
                <a:ea typeface="微软雅黑" panose="020B0503020204020204" pitchFamily="34" charset="-122"/>
              </a:rPr>
              <a:t>-1~1</a:t>
            </a:r>
            <a:r>
              <a:rPr lang="zh-TW" altLang="en-US" sz="1400" dirty="0">
                <a:latin typeface="微软雅黑" panose="020B0503020204020204" pitchFamily="34" charset="-122"/>
                <a:ea typeface="微软雅黑" panose="020B0503020204020204" pitchFamily="34" charset="-122"/>
              </a:rPr>
              <a:t>之間，數字越大代表關聯程度越高。</a:t>
            </a:r>
            <a:endParaRPr lang="en-US" altLang="zh-TW" sz="1400" dirty="0">
              <a:latin typeface="微软雅黑" panose="020B0503020204020204" pitchFamily="34" charset="-122"/>
              <a:ea typeface="微软雅黑" panose="020B0503020204020204" pitchFamily="34" charset="-122"/>
            </a:endParaRPr>
          </a:p>
        </p:txBody>
      </p:sp>
      <p:sp>
        <p:nvSpPr>
          <p:cNvPr id="23" name="文字方塊 22">
            <a:extLst>
              <a:ext uri="{FF2B5EF4-FFF2-40B4-BE49-F238E27FC236}">
                <a16:creationId xmlns:a16="http://schemas.microsoft.com/office/drawing/2014/main" xmlns="" id="{DF43357C-2D64-4278-A7B7-D6A705908F08}"/>
              </a:ext>
            </a:extLst>
          </p:cNvPr>
          <p:cNvSpPr txBox="1"/>
          <p:nvPr/>
        </p:nvSpPr>
        <p:spPr>
          <a:xfrm>
            <a:off x="300752" y="2929334"/>
            <a:ext cx="4503721" cy="307777"/>
          </a:xfrm>
          <a:prstGeom prst="rect">
            <a:avLst/>
          </a:prstGeom>
          <a:noFill/>
        </p:spPr>
        <p:txBody>
          <a:bodyPr wrap="square">
            <a:spAutoFit/>
          </a:bodyPr>
          <a:lstStyle/>
          <a:p>
            <a:r>
              <a:rPr lang="zh-TW" altLang="en-US" sz="1400" dirty="0">
                <a:latin typeface="微软雅黑" panose="020B0503020204020204" pitchFamily="34" charset="-122"/>
                <a:ea typeface="微软雅黑" panose="020B0503020204020204" pitchFamily="34" charset="-122"/>
              </a:rPr>
              <a:t>這裡我們特別注意，品質 及 </a:t>
            </a:r>
            <a:r>
              <a:rPr lang="en-US" altLang="zh-TW" sz="1400" dirty="0" err="1">
                <a:latin typeface="微软雅黑" panose="020B0503020204020204" pitchFamily="34" charset="-122"/>
                <a:ea typeface="微软雅黑" panose="020B0503020204020204" pitchFamily="34" charset="-122"/>
              </a:rPr>
              <a:t>ph</a:t>
            </a:r>
            <a:r>
              <a:rPr lang="zh-TW" altLang="en-US" sz="1400" dirty="0">
                <a:latin typeface="微软雅黑" panose="020B0503020204020204" pitchFamily="34" charset="-122"/>
                <a:ea typeface="微软雅黑" panose="020B0503020204020204" pitchFamily="34" charset="-122"/>
              </a:rPr>
              <a:t> 與其他特徵的關聯程度。</a:t>
            </a:r>
            <a:endParaRPr lang="en-US" altLang="zh-TW" sz="1400" dirty="0">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xmlns="" id="{85471370-8DC7-4EE3-8B0E-7C4E38614A2E}"/>
              </a:ext>
            </a:extLst>
          </p:cNvPr>
          <p:cNvSpPr/>
          <p:nvPr/>
        </p:nvSpPr>
        <p:spPr>
          <a:xfrm>
            <a:off x="5112059" y="4047565"/>
            <a:ext cx="3220211" cy="325178"/>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xmlns="" id="{CE94C796-1C48-4883-8717-5D3C9C6B21A5}"/>
              </a:ext>
            </a:extLst>
          </p:cNvPr>
          <p:cNvSpPr/>
          <p:nvPr/>
        </p:nvSpPr>
        <p:spPr>
          <a:xfrm>
            <a:off x="5115979" y="3198483"/>
            <a:ext cx="3220211" cy="307777"/>
          </a:xfrm>
          <a:prstGeom prst="rect">
            <a:avLst/>
          </a:prstGeom>
          <a:noFill/>
          <a:ln>
            <a:solidFill>
              <a:schemeClr val="tx2">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cxnSp>
        <p:nvCxnSpPr>
          <p:cNvPr id="13" name="直線接點 12">
            <a:extLst>
              <a:ext uri="{FF2B5EF4-FFF2-40B4-BE49-F238E27FC236}">
                <a16:creationId xmlns:a16="http://schemas.microsoft.com/office/drawing/2014/main" xmlns="" id="{290C5C05-9E1A-4A2D-A3F7-54407320C2B7}"/>
              </a:ext>
            </a:extLst>
          </p:cNvPr>
          <p:cNvCxnSpPr/>
          <p:nvPr/>
        </p:nvCxnSpPr>
        <p:spPr>
          <a:xfrm>
            <a:off x="1979712" y="3232332"/>
            <a:ext cx="396044" cy="0"/>
          </a:xfrm>
          <a:prstGeom prst="line">
            <a:avLst/>
          </a:prstGeom>
          <a:ln w="19050">
            <a:solidFill>
              <a:srgbClr val="D24661"/>
            </a:solidFill>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xmlns="" id="{AB512F36-5785-418D-9C1C-B75DBC88C04E}"/>
              </a:ext>
            </a:extLst>
          </p:cNvPr>
          <p:cNvCxnSpPr/>
          <p:nvPr/>
        </p:nvCxnSpPr>
        <p:spPr>
          <a:xfrm>
            <a:off x="2557432" y="3232332"/>
            <a:ext cx="396044" cy="0"/>
          </a:xfrm>
          <a:prstGeom prst="line">
            <a:avLst/>
          </a:prstGeom>
          <a:ln w="19050">
            <a:solidFill>
              <a:srgbClr val="558ED5"/>
            </a:solidFill>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xmlns="" id="{2CF4164D-8BB6-494B-916F-80D0044B23FA}"/>
              </a:ext>
            </a:extLst>
          </p:cNvPr>
          <p:cNvCxnSpPr/>
          <p:nvPr/>
        </p:nvCxnSpPr>
        <p:spPr>
          <a:xfrm>
            <a:off x="2177734" y="3232332"/>
            <a:ext cx="2934326" cy="1003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xmlns="" id="{33D85E91-94A4-47F1-B89E-4EE0EAAC6697}"/>
              </a:ext>
            </a:extLst>
          </p:cNvPr>
          <p:cNvCxnSpPr/>
          <p:nvPr/>
        </p:nvCxnSpPr>
        <p:spPr>
          <a:xfrm>
            <a:off x="2771800" y="3232332"/>
            <a:ext cx="2340260" cy="136964"/>
          </a:xfrm>
          <a:prstGeom prst="straightConnector1">
            <a:avLst/>
          </a:prstGeom>
          <a:ln>
            <a:solidFill>
              <a:srgbClr val="558ED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81093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xmlns="" id="{8A3F4DE9-8CBA-4A37-8CD1-2EEF4E3593E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28" name="矩形 27">
            <a:extLst>
              <a:ext uri="{FF2B5EF4-FFF2-40B4-BE49-F238E27FC236}">
                <a16:creationId xmlns:a16="http://schemas.microsoft.com/office/drawing/2014/main" xmlns="" id="{0DF87BEF-F9D7-444D-9B9F-5AFC3955710A}"/>
              </a:ext>
            </a:extLst>
          </p:cNvPr>
          <p:cNvSpPr/>
          <p:nvPr/>
        </p:nvSpPr>
        <p:spPr>
          <a:xfrm>
            <a:off x="107504" y="124272"/>
            <a:ext cx="8928992" cy="489654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26" name="矩形 25"/>
          <p:cNvSpPr/>
          <p:nvPr/>
        </p:nvSpPr>
        <p:spPr>
          <a:xfrm>
            <a:off x="0" y="2356520"/>
            <a:ext cx="2051720" cy="2880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3" name="菱形 2">
            <a:extLst>
              <a:ext uri="{FF2B5EF4-FFF2-40B4-BE49-F238E27FC236}">
                <a16:creationId xmlns:a16="http://schemas.microsoft.com/office/drawing/2014/main" xmlns="" id="{670E01A6-CCEF-4927-B0A8-AC3AB67907F7}"/>
              </a:ext>
            </a:extLst>
          </p:cNvPr>
          <p:cNvSpPr/>
          <p:nvPr/>
        </p:nvSpPr>
        <p:spPr>
          <a:xfrm>
            <a:off x="3020430" y="2298735"/>
            <a:ext cx="363438" cy="36355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anchor="ctr"/>
          <a:lstStyle/>
          <a:p>
            <a:pPr algn="ctr">
              <a:defRPr/>
            </a:pPr>
            <a:endParaRPr lang="zh-CN" altLang="en-US" sz="1350" dirty="0"/>
          </a:p>
        </p:txBody>
      </p:sp>
      <p:sp>
        <p:nvSpPr>
          <p:cNvPr id="4" name="文本框 3">
            <a:extLst>
              <a:ext uri="{FF2B5EF4-FFF2-40B4-BE49-F238E27FC236}">
                <a16:creationId xmlns:a16="http://schemas.microsoft.com/office/drawing/2014/main" xmlns="" id="{B3EE4237-22D0-4265-AD11-2B9E473A87C1}"/>
              </a:ext>
            </a:extLst>
          </p:cNvPr>
          <p:cNvSpPr txBox="1">
            <a:spLocks noChangeArrowheads="1"/>
          </p:cNvSpPr>
          <p:nvPr/>
        </p:nvSpPr>
        <p:spPr bwMode="auto">
          <a:xfrm>
            <a:off x="1007604" y="2275511"/>
            <a:ext cx="891183" cy="43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1435" tIns="25718" rIns="51435" bIns="25718">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2475" dirty="0">
                <a:solidFill>
                  <a:schemeClr val="bg1"/>
                </a:solidFill>
                <a:latin typeface="微软雅黑" pitchFamily="34" charset="-122"/>
                <a:ea typeface="微软雅黑" pitchFamily="34" charset="-122"/>
              </a:rPr>
              <a:t>目 </a:t>
            </a:r>
            <a:r>
              <a:rPr lang="zh-TW" altLang="en-US" sz="2475" dirty="0">
                <a:solidFill>
                  <a:schemeClr val="bg1"/>
                </a:solidFill>
                <a:latin typeface="微软雅黑" pitchFamily="34" charset="-122"/>
                <a:ea typeface="微软雅黑" pitchFamily="34" charset="-122"/>
              </a:rPr>
              <a:t>錄</a:t>
            </a:r>
            <a:endParaRPr lang="zh-CN" altLang="en-US" sz="2475" dirty="0">
              <a:solidFill>
                <a:schemeClr val="bg1"/>
              </a:solidFill>
              <a:latin typeface="微软雅黑" pitchFamily="34" charset="-122"/>
              <a:ea typeface="微软雅黑" pitchFamily="34" charset="-122"/>
            </a:endParaRPr>
          </a:p>
        </p:txBody>
      </p:sp>
      <p:sp>
        <p:nvSpPr>
          <p:cNvPr id="5" name="文本框 4">
            <a:extLst>
              <a:ext uri="{FF2B5EF4-FFF2-40B4-BE49-F238E27FC236}">
                <a16:creationId xmlns:a16="http://schemas.microsoft.com/office/drawing/2014/main" xmlns="" id="{4E8D2F2D-CD4F-4925-A7E8-5483E6BA744B}"/>
              </a:ext>
            </a:extLst>
          </p:cNvPr>
          <p:cNvSpPr txBox="1"/>
          <p:nvPr/>
        </p:nvSpPr>
        <p:spPr>
          <a:xfrm>
            <a:off x="2099139" y="2392524"/>
            <a:ext cx="1051024" cy="259687"/>
          </a:xfrm>
          <a:prstGeom prst="rect">
            <a:avLst/>
          </a:prstGeom>
          <a:noFill/>
        </p:spPr>
        <p:txBody>
          <a:bodyPr lIns="51435" tIns="25718" rIns="51435" bIns="25718">
            <a:spAutoFit/>
          </a:bodyPr>
          <a:lstStyle/>
          <a:p>
            <a:pPr>
              <a:defRPr/>
            </a:pPr>
            <a:r>
              <a:rPr lang="en-US" altLang="zh-CN" sz="1350" dirty="0">
                <a:solidFill>
                  <a:schemeClr val="accent2"/>
                </a:solidFill>
                <a:latin typeface="Impact" panose="020B0806030902050204" pitchFamily="34" charset="0"/>
              </a:rPr>
              <a:t>CONTENTS</a:t>
            </a:r>
            <a:endParaRPr lang="zh-CN" altLang="en-US" sz="1350" dirty="0">
              <a:solidFill>
                <a:schemeClr val="accent2"/>
              </a:solidFill>
              <a:latin typeface="Impact" panose="020B0806030902050204" pitchFamily="34" charset="0"/>
            </a:endParaRPr>
          </a:p>
        </p:txBody>
      </p:sp>
      <p:grpSp>
        <p:nvGrpSpPr>
          <p:cNvPr id="6" name="组合 93">
            <a:extLst>
              <a:ext uri="{FF2B5EF4-FFF2-40B4-BE49-F238E27FC236}">
                <a16:creationId xmlns:a16="http://schemas.microsoft.com/office/drawing/2014/main" xmlns="" id="{D427425D-5319-4558-8928-63906F72A87E}"/>
              </a:ext>
            </a:extLst>
          </p:cNvPr>
          <p:cNvGrpSpPr>
            <a:grpSpLocks/>
          </p:cNvGrpSpPr>
          <p:nvPr/>
        </p:nvGrpSpPr>
        <p:grpSpPr bwMode="auto">
          <a:xfrm>
            <a:off x="4271806" y="988368"/>
            <a:ext cx="3648566" cy="476125"/>
            <a:chOff x="320318" y="607960"/>
            <a:chExt cx="6486979" cy="846889"/>
          </a:xfrm>
        </p:grpSpPr>
        <p:grpSp>
          <p:nvGrpSpPr>
            <p:cNvPr id="7" name="组合 91">
              <a:extLst>
                <a:ext uri="{FF2B5EF4-FFF2-40B4-BE49-F238E27FC236}">
                  <a16:creationId xmlns:a16="http://schemas.microsoft.com/office/drawing/2014/main" xmlns="" id="{E70C0159-55A5-4B68-BDBF-9C8984880587}"/>
                </a:ext>
              </a:extLst>
            </p:cNvPr>
            <p:cNvGrpSpPr>
              <a:grpSpLocks/>
            </p:cNvGrpSpPr>
            <p:nvPr/>
          </p:nvGrpSpPr>
          <p:grpSpPr bwMode="auto">
            <a:xfrm>
              <a:off x="320318" y="607960"/>
              <a:ext cx="883920" cy="824600"/>
              <a:chOff x="320318" y="607960"/>
              <a:chExt cx="883920" cy="824600"/>
            </a:xfrm>
          </p:grpSpPr>
          <p:sp>
            <p:nvSpPr>
              <p:cNvPr id="9" name="菱形 8">
                <a:extLst>
                  <a:ext uri="{FF2B5EF4-FFF2-40B4-BE49-F238E27FC236}">
                    <a16:creationId xmlns:a16="http://schemas.microsoft.com/office/drawing/2014/main" xmlns="" id="{CF94AC69-41FC-4068-954C-94254116F410}"/>
                  </a:ext>
                </a:extLst>
              </p:cNvPr>
              <p:cNvSpPr/>
              <p:nvPr/>
            </p:nvSpPr>
            <p:spPr>
              <a:xfrm>
                <a:off x="350483" y="607960"/>
                <a:ext cx="823994" cy="8246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anose="020B0503020204020204" pitchFamily="34" charset="-122"/>
                  <a:ea typeface="微软雅黑" panose="020B0503020204020204" pitchFamily="34" charset="-122"/>
                </a:endParaRPr>
              </a:p>
            </p:txBody>
          </p:sp>
          <p:sp>
            <p:nvSpPr>
              <p:cNvPr id="10" name="文本框 90">
                <a:extLst>
                  <a:ext uri="{FF2B5EF4-FFF2-40B4-BE49-F238E27FC236}">
                    <a16:creationId xmlns:a16="http://schemas.microsoft.com/office/drawing/2014/main" xmlns="" id="{A8421B05-79AC-4BC1-B502-F9080531A12C}"/>
                  </a:ext>
                </a:extLst>
              </p:cNvPr>
              <p:cNvSpPr txBox="1">
                <a:spLocks noChangeArrowheads="1"/>
              </p:cNvSpPr>
              <p:nvPr/>
            </p:nvSpPr>
            <p:spPr bwMode="auto">
              <a:xfrm>
                <a:off x="320318" y="835594"/>
                <a:ext cx="883920" cy="53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dirty="0">
                    <a:solidFill>
                      <a:schemeClr val="bg1"/>
                    </a:solidFill>
                    <a:latin typeface="微软雅黑" panose="020B0503020204020204" pitchFamily="34" charset="-122"/>
                    <a:ea typeface="微软雅黑" panose="020B0503020204020204" pitchFamily="34" charset="-122"/>
                  </a:rPr>
                  <a:t>01</a:t>
                </a: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8" name="文本框 92">
              <a:extLst>
                <a:ext uri="{FF2B5EF4-FFF2-40B4-BE49-F238E27FC236}">
                  <a16:creationId xmlns:a16="http://schemas.microsoft.com/office/drawing/2014/main" xmlns="" id="{508AF016-9B58-40A7-9564-41829197FB1D}"/>
                </a:ext>
              </a:extLst>
            </p:cNvPr>
            <p:cNvSpPr txBox="1">
              <a:spLocks noChangeArrowheads="1"/>
            </p:cNvSpPr>
            <p:nvPr/>
          </p:nvSpPr>
          <p:spPr bwMode="auto">
            <a:xfrm>
              <a:off x="1275715" y="797914"/>
              <a:ext cx="5531582" cy="65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TW" altLang="en-US" dirty="0">
                  <a:solidFill>
                    <a:schemeClr val="tx1">
                      <a:lumMod val="75000"/>
                      <a:lumOff val="25000"/>
                    </a:schemeClr>
                  </a:solidFill>
                  <a:latin typeface="微软雅黑" panose="020B0503020204020204" pitchFamily="34" charset="-122"/>
                  <a:ea typeface="微软雅黑" panose="020B0503020204020204" pitchFamily="34" charset="-122"/>
                </a:rPr>
                <a:t>背景及分析目的及流程圖</a:t>
              </a:r>
              <a:endParaRPr lang="zh-CN" altLang="en-US"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1" name="组合 99">
            <a:extLst>
              <a:ext uri="{FF2B5EF4-FFF2-40B4-BE49-F238E27FC236}">
                <a16:creationId xmlns:a16="http://schemas.microsoft.com/office/drawing/2014/main" xmlns="" id="{265B3962-56AA-46A1-8BFC-E57357188E63}"/>
              </a:ext>
            </a:extLst>
          </p:cNvPr>
          <p:cNvGrpSpPr>
            <a:grpSpLocks/>
          </p:cNvGrpSpPr>
          <p:nvPr/>
        </p:nvGrpSpPr>
        <p:grpSpPr bwMode="auto">
          <a:xfrm>
            <a:off x="4271806" y="1615426"/>
            <a:ext cx="3360534" cy="683874"/>
            <a:chOff x="320318" y="607960"/>
            <a:chExt cx="5974872" cy="1216415"/>
          </a:xfrm>
        </p:grpSpPr>
        <p:grpSp>
          <p:nvGrpSpPr>
            <p:cNvPr id="12" name="组合 100">
              <a:extLst>
                <a:ext uri="{FF2B5EF4-FFF2-40B4-BE49-F238E27FC236}">
                  <a16:creationId xmlns:a16="http://schemas.microsoft.com/office/drawing/2014/main" xmlns="" id="{7EBDA547-2FEA-4308-A094-47B5925689A5}"/>
                </a:ext>
              </a:extLst>
            </p:cNvPr>
            <p:cNvGrpSpPr>
              <a:grpSpLocks/>
            </p:cNvGrpSpPr>
            <p:nvPr/>
          </p:nvGrpSpPr>
          <p:grpSpPr bwMode="auto">
            <a:xfrm>
              <a:off x="320318" y="607960"/>
              <a:ext cx="883920" cy="824600"/>
              <a:chOff x="320318" y="607960"/>
              <a:chExt cx="883920" cy="824600"/>
            </a:xfrm>
          </p:grpSpPr>
          <p:sp>
            <p:nvSpPr>
              <p:cNvPr id="14" name="菱形 13">
                <a:extLst>
                  <a:ext uri="{FF2B5EF4-FFF2-40B4-BE49-F238E27FC236}">
                    <a16:creationId xmlns:a16="http://schemas.microsoft.com/office/drawing/2014/main" xmlns="" id="{AA38070A-25B4-4958-A505-434DFAC0D0C8}"/>
                  </a:ext>
                </a:extLst>
              </p:cNvPr>
              <p:cNvSpPr/>
              <p:nvPr/>
            </p:nvSpPr>
            <p:spPr>
              <a:xfrm>
                <a:off x="350483" y="607960"/>
                <a:ext cx="823994" cy="8246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anose="020B0503020204020204" pitchFamily="34" charset="-122"/>
                  <a:ea typeface="微软雅黑" panose="020B0503020204020204" pitchFamily="34" charset="-122"/>
                </a:endParaRPr>
              </a:p>
            </p:txBody>
          </p:sp>
          <p:sp>
            <p:nvSpPr>
              <p:cNvPr id="15" name="文本框 103">
                <a:extLst>
                  <a:ext uri="{FF2B5EF4-FFF2-40B4-BE49-F238E27FC236}">
                    <a16:creationId xmlns:a16="http://schemas.microsoft.com/office/drawing/2014/main" xmlns="" id="{CF80F6BD-1791-485A-B6B9-6D502D729DE8}"/>
                  </a:ext>
                </a:extLst>
              </p:cNvPr>
              <p:cNvSpPr txBox="1">
                <a:spLocks noChangeArrowheads="1"/>
              </p:cNvSpPr>
              <p:nvPr/>
            </p:nvSpPr>
            <p:spPr bwMode="auto">
              <a:xfrm>
                <a:off x="320318" y="835594"/>
                <a:ext cx="883920" cy="53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a:solidFill>
                      <a:schemeClr val="bg1"/>
                    </a:solidFill>
                    <a:latin typeface="微软雅黑" panose="020B0503020204020204" pitchFamily="34" charset="-122"/>
                    <a:ea typeface="微软雅黑" panose="020B0503020204020204" pitchFamily="34" charset="-122"/>
                  </a:rPr>
                  <a:t>02</a:t>
                </a:r>
                <a:endParaRPr lang="zh-CN" altLang="en-US" sz="1350">
                  <a:solidFill>
                    <a:schemeClr val="bg1"/>
                  </a:solidFill>
                  <a:latin typeface="微软雅黑" panose="020B0503020204020204" pitchFamily="34" charset="-122"/>
                  <a:ea typeface="微软雅黑" panose="020B0503020204020204" pitchFamily="34" charset="-122"/>
                </a:endParaRPr>
              </a:p>
            </p:txBody>
          </p:sp>
        </p:grpSp>
        <p:sp>
          <p:nvSpPr>
            <p:cNvPr id="13" name="文本框 101">
              <a:extLst>
                <a:ext uri="{FF2B5EF4-FFF2-40B4-BE49-F238E27FC236}">
                  <a16:creationId xmlns:a16="http://schemas.microsoft.com/office/drawing/2014/main" xmlns="" id="{3EEA79F2-7A79-471E-BB2B-442F4DB64896}"/>
                </a:ext>
              </a:extLst>
            </p:cNvPr>
            <p:cNvSpPr txBox="1">
              <a:spLocks noChangeArrowheads="1"/>
            </p:cNvSpPr>
            <p:nvPr/>
          </p:nvSpPr>
          <p:spPr bwMode="auto">
            <a:xfrm>
              <a:off x="1275715" y="797914"/>
              <a:ext cx="5019475" cy="1026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資料介紹</a:t>
              </a:r>
              <a:r>
                <a:rPr lang="zh-TW" altLang="en-US" dirty="0">
                  <a:solidFill>
                    <a:schemeClr val="tx1">
                      <a:lumMod val="75000"/>
                      <a:lumOff val="25000"/>
                    </a:schemeClr>
                  </a:solidFill>
                  <a:latin typeface="微软雅黑" panose="020B0503020204020204" pitchFamily="34" charset="-122"/>
                  <a:ea typeface="微软雅黑" panose="020B0503020204020204" pitchFamily="34" charset="-122"/>
                </a:rPr>
                <a:t>及類型設定</a:t>
              </a:r>
            </a:p>
            <a:p>
              <a:endParaRPr lang="zh-CN" altLang="en-US" sz="13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6" name="组合 109">
            <a:extLst>
              <a:ext uri="{FF2B5EF4-FFF2-40B4-BE49-F238E27FC236}">
                <a16:creationId xmlns:a16="http://schemas.microsoft.com/office/drawing/2014/main" xmlns="" id="{34D3AC4A-3C84-4F47-9B67-70D61737F1BA}"/>
              </a:ext>
            </a:extLst>
          </p:cNvPr>
          <p:cNvGrpSpPr>
            <a:grpSpLocks/>
          </p:cNvGrpSpPr>
          <p:nvPr/>
        </p:nvGrpSpPr>
        <p:grpSpPr bwMode="auto">
          <a:xfrm>
            <a:off x="4271806" y="2242484"/>
            <a:ext cx="2260104" cy="476125"/>
            <a:chOff x="320318" y="607960"/>
            <a:chExt cx="4018359" cy="846889"/>
          </a:xfrm>
        </p:grpSpPr>
        <p:grpSp>
          <p:nvGrpSpPr>
            <p:cNvPr id="17" name="组合 110">
              <a:extLst>
                <a:ext uri="{FF2B5EF4-FFF2-40B4-BE49-F238E27FC236}">
                  <a16:creationId xmlns:a16="http://schemas.microsoft.com/office/drawing/2014/main" xmlns="" id="{6BC7B16E-47C0-4FE3-B454-F415C50EA9DC}"/>
                </a:ext>
              </a:extLst>
            </p:cNvPr>
            <p:cNvGrpSpPr>
              <a:grpSpLocks/>
            </p:cNvGrpSpPr>
            <p:nvPr/>
          </p:nvGrpSpPr>
          <p:grpSpPr bwMode="auto">
            <a:xfrm>
              <a:off x="320318" y="607960"/>
              <a:ext cx="883920" cy="824600"/>
              <a:chOff x="320318" y="607960"/>
              <a:chExt cx="883920" cy="824600"/>
            </a:xfrm>
          </p:grpSpPr>
          <p:sp>
            <p:nvSpPr>
              <p:cNvPr id="19" name="菱形 18">
                <a:extLst>
                  <a:ext uri="{FF2B5EF4-FFF2-40B4-BE49-F238E27FC236}">
                    <a16:creationId xmlns:a16="http://schemas.microsoft.com/office/drawing/2014/main" xmlns="" id="{3CCF910B-A9DF-49DF-908C-EEDBDDE9351C}"/>
                  </a:ext>
                </a:extLst>
              </p:cNvPr>
              <p:cNvSpPr/>
              <p:nvPr/>
            </p:nvSpPr>
            <p:spPr>
              <a:xfrm>
                <a:off x="350483" y="607960"/>
                <a:ext cx="823994" cy="8246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anose="020B0503020204020204" pitchFamily="34" charset="-122"/>
                  <a:ea typeface="微软雅黑" panose="020B0503020204020204" pitchFamily="34" charset="-122"/>
                </a:endParaRPr>
              </a:p>
            </p:txBody>
          </p:sp>
          <p:sp>
            <p:nvSpPr>
              <p:cNvPr id="20" name="文本框 113">
                <a:extLst>
                  <a:ext uri="{FF2B5EF4-FFF2-40B4-BE49-F238E27FC236}">
                    <a16:creationId xmlns:a16="http://schemas.microsoft.com/office/drawing/2014/main" xmlns="" id="{EC5434D0-0C28-4616-9787-2A44B0B7D163}"/>
                  </a:ext>
                </a:extLst>
              </p:cNvPr>
              <p:cNvSpPr txBox="1">
                <a:spLocks noChangeArrowheads="1"/>
              </p:cNvSpPr>
              <p:nvPr/>
            </p:nvSpPr>
            <p:spPr bwMode="auto">
              <a:xfrm>
                <a:off x="320318" y="835594"/>
                <a:ext cx="883920" cy="53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dirty="0">
                    <a:solidFill>
                      <a:schemeClr val="bg1"/>
                    </a:solidFill>
                    <a:latin typeface="微软雅黑" panose="020B0503020204020204" pitchFamily="34" charset="-122"/>
                    <a:ea typeface="微软雅黑" panose="020B0503020204020204" pitchFamily="34" charset="-122"/>
                  </a:rPr>
                  <a:t>03</a:t>
                </a: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18" name="文本框 111">
              <a:extLst>
                <a:ext uri="{FF2B5EF4-FFF2-40B4-BE49-F238E27FC236}">
                  <a16:creationId xmlns:a16="http://schemas.microsoft.com/office/drawing/2014/main" xmlns="" id="{4D6734A6-4E2D-4321-9C22-E57E84B6687F}"/>
                </a:ext>
              </a:extLst>
            </p:cNvPr>
            <p:cNvSpPr txBox="1">
              <a:spLocks noChangeArrowheads="1"/>
            </p:cNvSpPr>
            <p:nvPr/>
          </p:nvSpPr>
          <p:spPr bwMode="auto">
            <a:xfrm>
              <a:off x="1275715" y="797914"/>
              <a:ext cx="3062962" cy="65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TW" altLang="en-US" dirty="0">
                  <a:solidFill>
                    <a:schemeClr val="tx1">
                      <a:lumMod val="75000"/>
                      <a:lumOff val="25000"/>
                    </a:schemeClr>
                  </a:solidFill>
                  <a:latin typeface="微软雅黑" panose="020B0503020204020204" pitchFamily="34" charset="-122"/>
                  <a:ea typeface="微软雅黑" panose="020B0503020204020204" pitchFamily="34" charset="-122"/>
                </a:rPr>
                <a:t>資料視覺化</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1" name="组合 119">
            <a:extLst>
              <a:ext uri="{FF2B5EF4-FFF2-40B4-BE49-F238E27FC236}">
                <a16:creationId xmlns:a16="http://schemas.microsoft.com/office/drawing/2014/main" xmlns="" id="{BA52D146-F678-4C04-BCBA-682E72D971E4}"/>
              </a:ext>
            </a:extLst>
          </p:cNvPr>
          <p:cNvGrpSpPr>
            <a:grpSpLocks/>
          </p:cNvGrpSpPr>
          <p:nvPr/>
        </p:nvGrpSpPr>
        <p:grpSpPr bwMode="auto">
          <a:xfrm>
            <a:off x="4271806" y="2869541"/>
            <a:ext cx="3540554" cy="476125"/>
            <a:chOff x="320318" y="607960"/>
            <a:chExt cx="6294938" cy="846889"/>
          </a:xfrm>
        </p:grpSpPr>
        <p:grpSp>
          <p:nvGrpSpPr>
            <p:cNvPr id="22" name="组合 120">
              <a:extLst>
                <a:ext uri="{FF2B5EF4-FFF2-40B4-BE49-F238E27FC236}">
                  <a16:creationId xmlns:a16="http://schemas.microsoft.com/office/drawing/2014/main" xmlns="" id="{A609B115-5DA8-4027-AFDA-FFE5A5ABAA0A}"/>
                </a:ext>
              </a:extLst>
            </p:cNvPr>
            <p:cNvGrpSpPr>
              <a:grpSpLocks/>
            </p:cNvGrpSpPr>
            <p:nvPr/>
          </p:nvGrpSpPr>
          <p:grpSpPr bwMode="auto">
            <a:xfrm>
              <a:off x="320318" y="607960"/>
              <a:ext cx="883920" cy="824600"/>
              <a:chOff x="320318" y="607960"/>
              <a:chExt cx="883920" cy="824600"/>
            </a:xfrm>
          </p:grpSpPr>
          <p:sp>
            <p:nvSpPr>
              <p:cNvPr id="24" name="菱形 23">
                <a:extLst>
                  <a:ext uri="{FF2B5EF4-FFF2-40B4-BE49-F238E27FC236}">
                    <a16:creationId xmlns:a16="http://schemas.microsoft.com/office/drawing/2014/main" xmlns="" id="{21CF4B80-E99A-4C62-929A-177FBE43BEED}"/>
                  </a:ext>
                </a:extLst>
              </p:cNvPr>
              <p:cNvSpPr/>
              <p:nvPr/>
            </p:nvSpPr>
            <p:spPr>
              <a:xfrm>
                <a:off x="350483" y="607960"/>
                <a:ext cx="823994" cy="8246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anose="020B0503020204020204" pitchFamily="34" charset="-122"/>
                  <a:ea typeface="微软雅黑" panose="020B0503020204020204" pitchFamily="34" charset="-122"/>
                </a:endParaRPr>
              </a:p>
            </p:txBody>
          </p:sp>
          <p:sp>
            <p:nvSpPr>
              <p:cNvPr id="25" name="文本框 123">
                <a:extLst>
                  <a:ext uri="{FF2B5EF4-FFF2-40B4-BE49-F238E27FC236}">
                    <a16:creationId xmlns:a16="http://schemas.microsoft.com/office/drawing/2014/main" xmlns="" id="{9039D4F0-C871-4735-A50F-938461A55212}"/>
                  </a:ext>
                </a:extLst>
              </p:cNvPr>
              <p:cNvSpPr txBox="1">
                <a:spLocks noChangeArrowheads="1"/>
              </p:cNvSpPr>
              <p:nvPr/>
            </p:nvSpPr>
            <p:spPr bwMode="auto">
              <a:xfrm>
                <a:off x="320318" y="835594"/>
                <a:ext cx="883920" cy="53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a:solidFill>
                      <a:schemeClr val="bg1"/>
                    </a:solidFill>
                    <a:latin typeface="微软雅黑" panose="020B0503020204020204" pitchFamily="34" charset="-122"/>
                    <a:ea typeface="微软雅黑" panose="020B0503020204020204" pitchFamily="34" charset="-122"/>
                  </a:rPr>
                  <a:t>04</a:t>
                </a:r>
                <a:endParaRPr lang="zh-CN" altLang="en-US" sz="1350">
                  <a:solidFill>
                    <a:schemeClr val="bg1"/>
                  </a:solidFill>
                  <a:latin typeface="微软雅黑" panose="020B0503020204020204" pitchFamily="34" charset="-122"/>
                  <a:ea typeface="微软雅黑" panose="020B0503020204020204" pitchFamily="34" charset="-122"/>
                </a:endParaRPr>
              </a:p>
            </p:txBody>
          </p:sp>
        </p:grpSp>
        <p:sp>
          <p:nvSpPr>
            <p:cNvPr id="23" name="文本框 121">
              <a:extLst>
                <a:ext uri="{FF2B5EF4-FFF2-40B4-BE49-F238E27FC236}">
                  <a16:creationId xmlns:a16="http://schemas.microsoft.com/office/drawing/2014/main" xmlns="" id="{BA5261FD-79AB-4FBC-AF54-343FFC1A74D9}"/>
                </a:ext>
              </a:extLst>
            </p:cNvPr>
            <p:cNvSpPr txBox="1">
              <a:spLocks noChangeArrowheads="1"/>
            </p:cNvSpPr>
            <p:nvPr/>
          </p:nvSpPr>
          <p:spPr bwMode="auto">
            <a:xfrm>
              <a:off x="1275715" y="797914"/>
              <a:ext cx="5339541" cy="65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TW" altLang="en-US" dirty="0">
                  <a:solidFill>
                    <a:schemeClr val="tx1">
                      <a:lumMod val="75000"/>
                      <a:lumOff val="25000"/>
                    </a:schemeClr>
                  </a:solidFill>
                  <a:latin typeface="微软雅黑" panose="020B0503020204020204" pitchFamily="34" charset="-122"/>
                  <a:ea typeface="微软雅黑" panose="020B0503020204020204" pitchFamily="34" charset="-122"/>
                </a:rPr>
                <a:t>切分訓練測試集與標準化</a:t>
              </a:r>
            </a:p>
          </p:txBody>
        </p:sp>
      </p:grpSp>
      <p:grpSp>
        <p:nvGrpSpPr>
          <p:cNvPr id="29" name="组合 93">
            <a:extLst>
              <a:ext uri="{FF2B5EF4-FFF2-40B4-BE49-F238E27FC236}">
                <a16:creationId xmlns:a16="http://schemas.microsoft.com/office/drawing/2014/main" xmlns="" id="{C2F1C195-669B-4F14-819F-81BAAFF5DFCE}"/>
              </a:ext>
            </a:extLst>
          </p:cNvPr>
          <p:cNvGrpSpPr>
            <a:grpSpLocks/>
          </p:cNvGrpSpPr>
          <p:nvPr/>
        </p:nvGrpSpPr>
        <p:grpSpPr bwMode="auto">
          <a:xfrm>
            <a:off x="4271806" y="3518576"/>
            <a:ext cx="3096344" cy="476125"/>
            <a:chOff x="320318" y="607960"/>
            <a:chExt cx="5505154" cy="846889"/>
          </a:xfrm>
        </p:grpSpPr>
        <p:grpSp>
          <p:nvGrpSpPr>
            <p:cNvPr id="30" name="组合 91">
              <a:extLst>
                <a:ext uri="{FF2B5EF4-FFF2-40B4-BE49-F238E27FC236}">
                  <a16:creationId xmlns:a16="http://schemas.microsoft.com/office/drawing/2014/main" xmlns="" id="{BA9732D6-F092-48E7-9C4C-E8E4BA0EA7F1}"/>
                </a:ext>
              </a:extLst>
            </p:cNvPr>
            <p:cNvGrpSpPr>
              <a:grpSpLocks/>
            </p:cNvGrpSpPr>
            <p:nvPr/>
          </p:nvGrpSpPr>
          <p:grpSpPr bwMode="auto">
            <a:xfrm>
              <a:off x="320318" y="607960"/>
              <a:ext cx="883920" cy="824600"/>
              <a:chOff x="320318" y="607960"/>
              <a:chExt cx="883920" cy="824600"/>
            </a:xfrm>
          </p:grpSpPr>
          <p:sp>
            <p:nvSpPr>
              <p:cNvPr id="32" name="菱形 31">
                <a:extLst>
                  <a:ext uri="{FF2B5EF4-FFF2-40B4-BE49-F238E27FC236}">
                    <a16:creationId xmlns:a16="http://schemas.microsoft.com/office/drawing/2014/main" xmlns="" id="{65A117E6-4F59-47EE-B196-456C9FE51489}"/>
                  </a:ext>
                </a:extLst>
              </p:cNvPr>
              <p:cNvSpPr/>
              <p:nvPr/>
            </p:nvSpPr>
            <p:spPr>
              <a:xfrm>
                <a:off x="350483" y="607960"/>
                <a:ext cx="823994" cy="8246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latin typeface="微软雅黑" panose="020B0503020204020204" pitchFamily="34" charset="-122"/>
                  <a:ea typeface="微软雅黑" panose="020B0503020204020204" pitchFamily="34" charset="-122"/>
                </a:endParaRPr>
              </a:p>
            </p:txBody>
          </p:sp>
          <p:sp>
            <p:nvSpPr>
              <p:cNvPr id="33" name="文本框 90">
                <a:extLst>
                  <a:ext uri="{FF2B5EF4-FFF2-40B4-BE49-F238E27FC236}">
                    <a16:creationId xmlns:a16="http://schemas.microsoft.com/office/drawing/2014/main" xmlns="" id="{B612CFD5-21FC-4E25-8DD0-A778DD2162FA}"/>
                  </a:ext>
                </a:extLst>
              </p:cNvPr>
              <p:cNvSpPr txBox="1">
                <a:spLocks noChangeArrowheads="1"/>
              </p:cNvSpPr>
              <p:nvPr/>
            </p:nvSpPr>
            <p:spPr bwMode="auto">
              <a:xfrm>
                <a:off x="320318" y="835594"/>
                <a:ext cx="883920" cy="533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dirty="0">
                    <a:solidFill>
                      <a:schemeClr val="bg1"/>
                    </a:solidFill>
                    <a:latin typeface="微软雅黑" panose="020B0503020204020204" pitchFamily="34" charset="-122"/>
                    <a:ea typeface="微软雅黑" panose="020B0503020204020204" pitchFamily="34" charset="-122"/>
                  </a:rPr>
                  <a:t>0</a:t>
                </a:r>
                <a:r>
                  <a:rPr lang="en-US" altLang="zh-TW" sz="1350" dirty="0">
                    <a:solidFill>
                      <a:schemeClr val="bg1"/>
                    </a:solidFill>
                    <a:latin typeface="微软雅黑" panose="020B0503020204020204" pitchFamily="34" charset="-122"/>
                    <a:ea typeface="微软雅黑" panose="020B0503020204020204" pitchFamily="34" charset="-122"/>
                  </a:rPr>
                  <a:t>5</a:t>
                </a: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
          <p:nvSpPr>
            <p:cNvPr id="31" name="文本框 92">
              <a:extLst>
                <a:ext uri="{FF2B5EF4-FFF2-40B4-BE49-F238E27FC236}">
                  <a16:creationId xmlns:a16="http://schemas.microsoft.com/office/drawing/2014/main" xmlns="" id="{C5688789-CE4D-4CDF-9EC6-0DB8E44A6E0D}"/>
                </a:ext>
              </a:extLst>
            </p:cNvPr>
            <p:cNvSpPr txBox="1">
              <a:spLocks noChangeArrowheads="1"/>
            </p:cNvSpPr>
            <p:nvPr/>
          </p:nvSpPr>
          <p:spPr bwMode="auto">
            <a:xfrm>
              <a:off x="1275715" y="797914"/>
              <a:ext cx="4549757" cy="656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TW" altLang="en-US" dirty="0">
                  <a:solidFill>
                    <a:schemeClr val="tx1">
                      <a:lumMod val="75000"/>
                      <a:lumOff val="25000"/>
                    </a:schemeClr>
                  </a:solidFill>
                  <a:latin typeface="微软雅黑" panose="020B0503020204020204" pitchFamily="34" charset="-122"/>
                  <a:ea typeface="微软雅黑" panose="020B0503020204020204" pitchFamily="34" charset="-122"/>
                </a:rPr>
                <a:t>演算方式內容與結果</a:t>
              </a:r>
            </a:p>
          </p:txBody>
        </p:sp>
      </p:grpSp>
      <p:sp>
        <p:nvSpPr>
          <p:cNvPr id="2" name="投影片編號版面配置區 1">
            <a:extLst>
              <a:ext uri="{FF2B5EF4-FFF2-40B4-BE49-F238E27FC236}">
                <a16:creationId xmlns:a16="http://schemas.microsoft.com/office/drawing/2014/main" xmlns="" id="{8B3C6080-FA71-4D9E-81E1-9156C67E013F}"/>
              </a:ext>
            </a:extLst>
          </p:cNvPr>
          <p:cNvSpPr>
            <a:spLocks noGrp="1"/>
          </p:cNvSpPr>
          <p:nvPr>
            <p:ph type="sldNum" sz="quarter" idx="12"/>
          </p:nvPr>
        </p:nvSpPr>
        <p:spPr/>
        <p:txBody>
          <a:bodyPr/>
          <a:lstStyle/>
          <a:p>
            <a:fld id="{916F26BD-DE47-4663-A93D-9EEAA4334141}" type="slidenum">
              <a:rPr lang="zh-CN" altLang="en-US" smtClean="0"/>
              <a:pPr/>
              <a:t>2</a:t>
            </a:fld>
            <a:endParaRPr lang="zh-CN" altLang="en-US"/>
          </a:p>
        </p:txBody>
      </p:sp>
    </p:spTree>
    <p:extLst>
      <p:ext uri="{BB962C8B-B14F-4D97-AF65-F5344CB8AC3E}">
        <p14:creationId xmlns:p14="http://schemas.microsoft.com/office/powerpoint/2010/main" val="3943876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3" name="圖片 22">
            <a:extLst>
              <a:ext uri="{FF2B5EF4-FFF2-40B4-BE49-F238E27FC236}">
                <a16:creationId xmlns:a16="http://schemas.microsoft.com/office/drawing/2014/main" xmlns="" id="{51255BBD-02A9-4978-803D-5DDD52AFB6E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144024" y="1981599"/>
            <a:ext cx="3726005" cy="3036004"/>
          </a:xfrm>
          <a:prstGeom prst="rect">
            <a:avLst/>
          </a:prstGeom>
        </p:spPr>
      </p:pic>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20</a:t>
            </a:fld>
            <a:endParaRPr lang="zh-CN" altLang="en-US"/>
          </a:p>
        </p:txBody>
      </p:sp>
      <p:sp>
        <p:nvSpPr>
          <p:cNvPr id="15" name="文字方塊 14">
            <a:extLst>
              <a:ext uri="{FF2B5EF4-FFF2-40B4-BE49-F238E27FC236}">
                <a16:creationId xmlns:a16="http://schemas.microsoft.com/office/drawing/2014/main" xmlns="" id="{8F70993D-DF2D-49EB-A474-0D0028E3EB17}"/>
              </a:ext>
            </a:extLst>
          </p:cNvPr>
          <p:cNvSpPr txBox="1"/>
          <p:nvPr/>
        </p:nvSpPr>
        <p:spPr>
          <a:xfrm>
            <a:off x="395536" y="834810"/>
            <a:ext cx="7812868" cy="338554"/>
          </a:xfrm>
          <a:prstGeom prst="rect">
            <a:avLst/>
          </a:prstGeom>
          <a:noFill/>
        </p:spPr>
        <p:txBody>
          <a:bodyPr wrap="square">
            <a:spAutoFit/>
          </a:bodyPr>
          <a:lstStyle/>
          <a:p>
            <a:r>
              <a:rPr lang="zh-TW" altLang="en-US" sz="1600" dirty="0">
                <a:latin typeface="微软雅黑" panose="020B0503020204020204" pitchFamily="34" charset="-122"/>
                <a:ea typeface="微软雅黑" panose="020B0503020204020204" pitchFamily="34" charset="-122"/>
              </a:rPr>
              <a:t>每個特徵間的彼此關聯程度，其區間值為</a:t>
            </a:r>
            <a:r>
              <a:rPr lang="en-US" altLang="zh-TW" sz="1600" dirty="0">
                <a:latin typeface="微软雅黑" panose="020B0503020204020204" pitchFamily="34" charset="-122"/>
                <a:ea typeface="微软雅黑" panose="020B0503020204020204" pitchFamily="34" charset="-122"/>
              </a:rPr>
              <a:t>-1~1</a:t>
            </a:r>
            <a:r>
              <a:rPr lang="zh-TW" altLang="en-US" sz="1600" dirty="0">
                <a:latin typeface="微软雅黑" panose="020B0503020204020204" pitchFamily="34" charset="-122"/>
                <a:ea typeface="微软雅黑" panose="020B0503020204020204" pitchFamily="34" charset="-122"/>
              </a:rPr>
              <a:t>之間，數字越大代表關聯程度越高。</a:t>
            </a:r>
          </a:p>
        </p:txBody>
      </p:sp>
      <p:sp>
        <p:nvSpPr>
          <p:cNvPr id="17" name="文字方塊 16">
            <a:extLst>
              <a:ext uri="{FF2B5EF4-FFF2-40B4-BE49-F238E27FC236}">
                <a16:creationId xmlns:a16="http://schemas.microsoft.com/office/drawing/2014/main" xmlns="" id="{FE412DB4-D4F9-4331-B82C-5E8B9DC94763}"/>
              </a:ext>
            </a:extLst>
          </p:cNvPr>
          <p:cNvSpPr txBox="1"/>
          <p:nvPr/>
        </p:nvSpPr>
        <p:spPr>
          <a:xfrm>
            <a:off x="899592" y="1657926"/>
            <a:ext cx="2988332" cy="338554"/>
          </a:xfrm>
          <a:prstGeom prst="rect">
            <a:avLst/>
          </a:prstGeom>
          <a:noFill/>
        </p:spPr>
        <p:txBody>
          <a:bodyPr wrap="square">
            <a:spAutoFit/>
          </a:bodyPr>
          <a:lstStyle/>
          <a:p>
            <a:r>
              <a:rPr lang="zh-TW" altLang="en-US" sz="1600" dirty="0">
                <a:latin typeface="微软雅黑" panose="020B0503020204020204" pitchFamily="34" charset="-122"/>
                <a:ea typeface="微软雅黑" panose="020B0503020204020204" pitchFamily="34" charset="-122"/>
              </a:rPr>
              <a:t>品質 與 其他特徵 的關聯程度</a:t>
            </a:r>
          </a:p>
        </p:txBody>
      </p:sp>
      <p:pic>
        <p:nvPicPr>
          <p:cNvPr id="19" name="圖片 18">
            <a:extLst>
              <a:ext uri="{FF2B5EF4-FFF2-40B4-BE49-F238E27FC236}">
                <a16:creationId xmlns:a16="http://schemas.microsoft.com/office/drawing/2014/main" xmlns="" id="{55FF7AE9-EC0E-4B6F-94F1-BAC95DC9E90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5536" y="1996480"/>
            <a:ext cx="4350307" cy="2772255"/>
          </a:xfrm>
          <a:prstGeom prst="rect">
            <a:avLst/>
          </a:prstGeom>
        </p:spPr>
      </p:pic>
      <p:sp>
        <p:nvSpPr>
          <p:cNvPr id="24" name="文字方塊 23">
            <a:extLst>
              <a:ext uri="{FF2B5EF4-FFF2-40B4-BE49-F238E27FC236}">
                <a16:creationId xmlns:a16="http://schemas.microsoft.com/office/drawing/2014/main" xmlns="" id="{D8141CD3-2FDE-44FD-8BF2-DAA6BC8A2B58}"/>
              </a:ext>
            </a:extLst>
          </p:cNvPr>
          <p:cNvSpPr txBox="1"/>
          <p:nvPr/>
        </p:nvSpPr>
        <p:spPr>
          <a:xfrm>
            <a:off x="5656876" y="1617985"/>
            <a:ext cx="2700300" cy="338554"/>
          </a:xfrm>
          <a:prstGeom prst="rect">
            <a:avLst/>
          </a:prstGeom>
          <a:noFill/>
        </p:spPr>
        <p:txBody>
          <a:bodyPr wrap="square">
            <a:spAutoFit/>
          </a:bodyPr>
          <a:lstStyle/>
          <a:p>
            <a:r>
              <a:rPr lang="en-US" altLang="zh-TW" sz="1600" dirty="0" err="1">
                <a:latin typeface="微软雅黑" panose="020B0503020204020204" pitchFamily="34" charset="-122"/>
                <a:ea typeface="微软雅黑" panose="020B0503020204020204" pitchFamily="34" charset="-122"/>
              </a:rPr>
              <a:t>ph</a:t>
            </a:r>
            <a:r>
              <a:rPr lang="en-US" altLang="zh-TW" sz="1600" dirty="0">
                <a:latin typeface="微软雅黑" panose="020B0503020204020204" pitchFamily="34" charset="-122"/>
                <a:ea typeface="微软雅黑" panose="020B0503020204020204" pitchFamily="34" charset="-122"/>
              </a:rPr>
              <a:t> </a:t>
            </a:r>
            <a:r>
              <a:rPr lang="zh-TW" altLang="en-US" sz="1600" dirty="0">
                <a:latin typeface="微软雅黑" panose="020B0503020204020204" pitchFamily="34" charset="-122"/>
                <a:ea typeface="微软雅黑" panose="020B0503020204020204" pitchFamily="34" charset="-122"/>
              </a:rPr>
              <a:t>與 其他特徵 的關聯程度</a:t>
            </a:r>
          </a:p>
        </p:txBody>
      </p:sp>
      <p:sp>
        <p:nvSpPr>
          <p:cNvPr id="25" name="矩形 24">
            <a:extLst>
              <a:ext uri="{FF2B5EF4-FFF2-40B4-BE49-F238E27FC236}">
                <a16:creationId xmlns:a16="http://schemas.microsoft.com/office/drawing/2014/main" xmlns="" id="{2271CA97-7508-459E-A468-7F1CCC18486C}"/>
              </a:ext>
            </a:extLst>
          </p:cNvPr>
          <p:cNvSpPr/>
          <p:nvPr/>
        </p:nvSpPr>
        <p:spPr>
          <a:xfrm>
            <a:off x="410450" y="2932584"/>
            <a:ext cx="2325346" cy="14401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xmlns="" id="{52920C5E-8548-4CAF-9AFF-F6FD013D0E60}"/>
              </a:ext>
            </a:extLst>
          </p:cNvPr>
          <p:cNvSpPr/>
          <p:nvPr/>
        </p:nvSpPr>
        <p:spPr>
          <a:xfrm>
            <a:off x="410450" y="4408748"/>
            <a:ext cx="2325346" cy="144016"/>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xmlns="" id="{DA48A913-EB87-4CF6-A96C-B8603D9204F4}"/>
              </a:ext>
            </a:extLst>
          </p:cNvPr>
          <p:cNvSpPr/>
          <p:nvPr/>
        </p:nvSpPr>
        <p:spPr>
          <a:xfrm>
            <a:off x="5184120" y="4437529"/>
            <a:ext cx="2448220" cy="306145"/>
          </a:xfrm>
          <a:prstGeom prst="rect">
            <a:avLst/>
          </a:prstGeom>
          <a:noFill/>
          <a:ln>
            <a:solidFill>
              <a:schemeClr val="tx2">
                <a:lumMod val="60000"/>
                <a:lumOff val="40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12304894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21</a:t>
            </a:fld>
            <a:endParaRPr lang="zh-CN" altLang="en-US"/>
          </a:p>
        </p:txBody>
      </p:sp>
      <p:grpSp>
        <p:nvGrpSpPr>
          <p:cNvPr id="33" name="群組 32">
            <a:extLst>
              <a:ext uri="{FF2B5EF4-FFF2-40B4-BE49-F238E27FC236}">
                <a16:creationId xmlns:a16="http://schemas.microsoft.com/office/drawing/2014/main" xmlns="" id="{ECE3DEAE-09F6-4A15-8D32-25B83F053C42}"/>
              </a:ext>
            </a:extLst>
          </p:cNvPr>
          <p:cNvGrpSpPr/>
          <p:nvPr/>
        </p:nvGrpSpPr>
        <p:grpSpPr>
          <a:xfrm>
            <a:off x="395537" y="763679"/>
            <a:ext cx="1184805" cy="576064"/>
            <a:chOff x="4771696" y="2395720"/>
            <a:chExt cx="1721443" cy="836983"/>
          </a:xfrm>
        </p:grpSpPr>
        <p:sp>
          <p:nvSpPr>
            <p:cNvPr id="34" name="任意多边形 19">
              <a:extLst>
                <a:ext uri="{FF2B5EF4-FFF2-40B4-BE49-F238E27FC236}">
                  <a16:creationId xmlns:a16="http://schemas.microsoft.com/office/drawing/2014/main" xmlns="" id="{86CCDB63-A3FF-46F8-8ED9-E470AFB6EBDE}"/>
                </a:ext>
              </a:extLst>
            </p:cNvPr>
            <p:cNvSpPr/>
            <p:nvPr/>
          </p:nvSpPr>
          <p:spPr>
            <a:xfrm rot="5400000">
              <a:off x="5444673" y="2184237"/>
              <a:ext cx="836982" cy="1259950"/>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5" name="椭圆 21">
              <a:extLst>
                <a:ext uri="{FF2B5EF4-FFF2-40B4-BE49-F238E27FC236}">
                  <a16:creationId xmlns:a16="http://schemas.microsoft.com/office/drawing/2014/main" xmlns="" id="{DFE38196-D70F-477E-9C7B-AD3896C80EAC}"/>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36" name="矩形 35">
              <a:extLst>
                <a:ext uri="{FF2B5EF4-FFF2-40B4-BE49-F238E27FC236}">
                  <a16:creationId xmlns:a16="http://schemas.microsoft.com/office/drawing/2014/main" xmlns="" id="{687885E5-00A6-4D8D-869A-1160F896AD69}"/>
                </a:ext>
              </a:extLst>
            </p:cNvPr>
            <p:cNvSpPr/>
            <p:nvPr/>
          </p:nvSpPr>
          <p:spPr>
            <a:xfrm>
              <a:off x="4926667" y="2527681"/>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nvGrpSpPr>
            <p:cNvPr id="37" name="组合 38">
              <a:extLst>
                <a:ext uri="{FF2B5EF4-FFF2-40B4-BE49-F238E27FC236}">
                  <a16:creationId xmlns:a16="http://schemas.microsoft.com/office/drawing/2014/main" xmlns="" id="{43B42E4C-9C00-46C0-8E74-38FA9C01CEC2}"/>
                </a:ext>
              </a:extLst>
            </p:cNvPr>
            <p:cNvGrpSpPr/>
            <p:nvPr/>
          </p:nvGrpSpPr>
          <p:grpSpPr>
            <a:xfrm>
              <a:off x="5750972" y="2572544"/>
              <a:ext cx="372789" cy="552564"/>
              <a:chOff x="1788810" y="2276744"/>
              <a:chExt cx="392113" cy="581026"/>
            </a:xfrm>
            <a:solidFill>
              <a:schemeClr val="bg1"/>
            </a:solidFill>
            <a:effectLst/>
          </p:grpSpPr>
          <p:sp>
            <p:nvSpPr>
              <p:cNvPr id="38" name="Freeform 9">
                <a:extLst>
                  <a:ext uri="{FF2B5EF4-FFF2-40B4-BE49-F238E27FC236}">
                    <a16:creationId xmlns:a16="http://schemas.microsoft.com/office/drawing/2014/main" xmlns="" id="{4C51E5EA-B0B7-4BF8-9E82-69BCC10CD489}"/>
                  </a:ext>
                </a:extLst>
              </p:cNvPr>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Freeform 10">
                <a:extLst>
                  <a:ext uri="{FF2B5EF4-FFF2-40B4-BE49-F238E27FC236}">
                    <a16:creationId xmlns:a16="http://schemas.microsoft.com/office/drawing/2014/main" xmlns="" id="{194E379C-F235-4BE7-B1F8-755F45405497}"/>
                  </a:ext>
                </a:extLst>
              </p:cNvPr>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Freeform 11">
                <a:extLst>
                  <a:ext uri="{FF2B5EF4-FFF2-40B4-BE49-F238E27FC236}">
                    <a16:creationId xmlns:a16="http://schemas.microsoft.com/office/drawing/2014/main" xmlns="" id="{008E1550-451D-4594-9BE0-27AA9B02429B}"/>
                  </a:ext>
                </a:extLst>
              </p:cNvPr>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F3A0E351-A38D-4D06-BE24-44E3249D0121}"/>
              </a:ext>
            </a:extLst>
          </p:cNvPr>
          <p:cNvSpPr/>
          <p:nvPr/>
        </p:nvSpPr>
        <p:spPr>
          <a:xfrm>
            <a:off x="1697199" y="816363"/>
            <a:ext cx="2512554" cy="377026"/>
          </a:xfrm>
          <a:prstGeom prst="rect">
            <a:avLst/>
          </a:prstGeom>
        </p:spPr>
        <p:txBody>
          <a:bodyPr wrap="square" lIns="68580" tIns="34290" rIns="68580" bIns="34290">
            <a:spAutoFit/>
          </a:bodyPr>
          <a:lstStyle/>
          <a:p>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核密度估計</a:t>
            </a:r>
            <a:endParaRPr lang="zh-CN" altLang="en-US" sz="1200" kern="0" dirty="0">
              <a:solidFill>
                <a:schemeClr val="tx1">
                  <a:lumMod val="50000"/>
                  <a:lumOff val="50000"/>
                </a:schemeClr>
              </a:solidFill>
              <a:latin typeface="微软雅黑" pitchFamily="34" charset="-122"/>
              <a:ea typeface="微软雅黑" pitchFamily="34" charset="-122"/>
            </a:endParaRPr>
          </a:p>
        </p:txBody>
      </p:sp>
      <p:sp>
        <p:nvSpPr>
          <p:cNvPr id="42" name="內容版面配置區 2">
            <a:extLst>
              <a:ext uri="{FF2B5EF4-FFF2-40B4-BE49-F238E27FC236}">
                <a16:creationId xmlns:a16="http://schemas.microsoft.com/office/drawing/2014/main" xmlns="" id="{BC9327E7-AD8D-41DF-8668-2EDE0DF32BA1}"/>
              </a:ext>
            </a:extLst>
          </p:cNvPr>
          <p:cNvSpPr txBox="1">
            <a:spLocks/>
          </p:cNvSpPr>
          <p:nvPr/>
        </p:nvSpPr>
        <p:spPr>
          <a:xfrm>
            <a:off x="681995" y="1401196"/>
            <a:ext cx="8205594" cy="179154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TW" altLang="en-US" sz="1400" dirty="0">
                <a:latin typeface="微软雅黑" panose="020B0503020204020204" pitchFamily="34" charset="-122"/>
                <a:ea typeface="微软雅黑" panose="020B0503020204020204" pitchFamily="34" charset="-122"/>
              </a:rPr>
              <a:t>核密度估計分爲兩部分，分別有對角線部分和非對角線部分。</a:t>
            </a:r>
          </a:p>
          <a:p>
            <a:pPr>
              <a:lnSpc>
                <a:spcPct val="150000"/>
              </a:lnSpc>
            </a:pPr>
            <a:r>
              <a:rPr lang="zh-TW" altLang="en-US" sz="1400" dirty="0">
                <a:latin typeface="微软雅黑" panose="020B0503020204020204" pitchFamily="34" charset="-122"/>
                <a:ea typeface="微软雅黑" panose="020B0503020204020204" pitchFamily="34" charset="-122"/>
              </a:rPr>
              <a:t>在對角線部分是以核密度估計圖（</a:t>
            </a:r>
            <a:r>
              <a:rPr lang="en-US" altLang="zh-TW" sz="1400" dirty="0">
                <a:latin typeface="微软雅黑" panose="020B0503020204020204" pitchFamily="34" charset="-122"/>
                <a:ea typeface="微软雅黑" panose="020B0503020204020204" pitchFamily="34" charset="-122"/>
              </a:rPr>
              <a:t>Kernel Density Estimation</a:t>
            </a:r>
            <a:r>
              <a:rPr lang="zh-TW" altLang="en-US" sz="1400" dirty="0">
                <a:latin typeface="微软雅黑" panose="020B0503020204020204" pitchFamily="34" charset="-122"/>
                <a:ea typeface="微软雅黑" panose="020B0503020204020204" pitchFamily="34" charset="-122"/>
              </a:rPr>
              <a:t>）的方式呈現，也就是用來看某一個特徵的分佈情況，</a:t>
            </a:r>
            <a:r>
              <a:rPr lang="en-US" altLang="zh-TW" sz="1400" dirty="0">
                <a:latin typeface="微软雅黑" panose="020B0503020204020204" pitchFamily="34" charset="-122"/>
                <a:ea typeface="微软雅黑" panose="020B0503020204020204" pitchFamily="34" charset="-122"/>
              </a:rPr>
              <a:t>x</a:t>
            </a:r>
            <a:r>
              <a:rPr lang="zh-TW" altLang="en-US" sz="1400" dirty="0">
                <a:latin typeface="微软雅黑" panose="020B0503020204020204" pitchFamily="34" charset="-122"/>
                <a:ea typeface="微软雅黑" panose="020B0503020204020204" pitchFamily="34" charset="-122"/>
              </a:rPr>
              <a:t>軸對應著該特徵的數值，</a:t>
            </a:r>
            <a:r>
              <a:rPr lang="en-US" altLang="zh-TW" sz="1400" dirty="0">
                <a:latin typeface="微软雅黑" panose="020B0503020204020204" pitchFamily="34" charset="-122"/>
                <a:ea typeface="微软雅黑" panose="020B0503020204020204" pitchFamily="34" charset="-122"/>
              </a:rPr>
              <a:t>y</a:t>
            </a:r>
            <a:r>
              <a:rPr lang="zh-TW" altLang="en-US" sz="1400" dirty="0">
                <a:latin typeface="微软雅黑" panose="020B0503020204020204" pitchFamily="34" charset="-122"/>
                <a:ea typeface="微软雅黑" panose="020B0503020204020204" pitchFamily="34" charset="-122"/>
              </a:rPr>
              <a:t>軸對應著該特徵的密度也就是特徵出現的頻率。</a:t>
            </a:r>
          </a:p>
          <a:p>
            <a:pPr>
              <a:lnSpc>
                <a:spcPct val="150000"/>
              </a:lnSpc>
            </a:pPr>
            <a:r>
              <a:rPr lang="zh-TW" altLang="en-US" sz="1400" dirty="0">
                <a:latin typeface="微软雅黑" panose="020B0503020204020204" pitchFamily="34" charset="-122"/>
                <a:ea typeface="微软雅黑" panose="020B0503020204020204" pitchFamily="34" charset="-122"/>
              </a:rPr>
              <a:t>在非對角線的部分為兩個特徵之間分佈的關聯散點圖。將任意兩個特徵進行配對，以其中一個爲橫座標，另一個爲縱座標，將所有的數據點繪製在圖上，用來衡量兩個變量的關聯程度。</a:t>
            </a:r>
          </a:p>
        </p:txBody>
      </p:sp>
      <p:pic>
        <p:nvPicPr>
          <p:cNvPr id="6" name="圖片 5">
            <a:extLst>
              <a:ext uri="{FF2B5EF4-FFF2-40B4-BE49-F238E27FC236}">
                <a16:creationId xmlns:a16="http://schemas.microsoft.com/office/drawing/2014/main" xmlns="" id="{209307EA-69C2-453D-AAFF-37B163F9F8C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116446" y="3472644"/>
            <a:ext cx="6713148" cy="432048"/>
          </a:xfrm>
          <a:prstGeom prst="rect">
            <a:avLst/>
          </a:prstGeom>
        </p:spPr>
      </p:pic>
    </p:spTree>
    <p:extLst>
      <p:ext uri="{BB962C8B-B14F-4D97-AF65-F5344CB8AC3E}">
        <p14:creationId xmlns:p14="http://schemas.microsoft.com/office/powerpoint/2010/main" val="362498248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22</a:t>
            </a:fld>
            <a:endParaRPr lang="zh-CN" altLang="en-US"/>
          </a:p>
        </p:txBody>
      </p:sp>
      <p:grpSp>
        <p:nvGrpSpPr>
          <p:cNvPr id="14" name="群組 13">
            <a:extLst>
              <a:ext uri="{FF2B5EF4-FFF2-40B4-BE49-F238E27FC236}">
                <a16:creationId xmlns:a16="http://schemas.microsoft.com/office/drawing/2014/main" xmlns="" id="{246A5D6A-753E-47D7-8617-4ABF12EA8641}"/>
              </a:ext>
            </a:extLst>
          </p:cNvPr>
          <p:cNvGrpSpPr/>
          <p:nvPr/>
        </p:nvGrpSpPr>
        <p:grpSpPr>
          <a:xfrm>
            <a:off x="2141730" y="140124"/>
            <a:ext cx="4860540" cy="4771019"/>
            <a:chOff x="2908240" y="196280"/>
            <a:chExt cx="4879308" cy="4789441"/>
          </a:xfrm>
        </p:grpSpPr>
        <p:grpSp>
          <p:nvGrpSpPr>
            <p:cNvPr id="11" name="群組 10">
              <a:extLst>
                <a:ext uri="{FF2B5EF4-FFF2-40B4-BE49-F238E27FC236}">
                  <a16:creationId xmlns:a16="http://schemas.microsoft.com/office/drawing/2014/main" xmlns="" id="{26B3DE71-E430-47ED-97F6-EEECBFA964D7}"/>
                </a:ext>
              </a:extLst>
            </p:cNvPr>
            <p:cNvGrpSpPr/>
            <p:nvPr/>
          </p:nvGrpSpPr>
          <p:grpSpPr>
            <a:xfrm>
              <a:off x="2915817" y="196280"/>
              <a:ext cx="4871731" cy="3366233"/>
              <a:chOff x="1691681" y="124272"/>
              <a:chExt cx="6995119" cy="4833437"/>
            </a:xfrm>
          </p:grpSpPr>
          <p:pic>
            <p:nvPicPr>
              <p:cNvPr id="8" name="圖片 7">
                <a:extLst>
                  <a:ext uri="{FF2B5EF4-FFF2-40B4-BE49-F238E27FC236}">
                    <a16:creationId xmlns:a16="http://schemas.microsoft.com/office/drawing/2014/main" xmlns="" id="{18CBABAC-93EC-4D12-A56F-01448A3316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702024" y="124272"/>
                <a:ext cx="6984776" cy="2448272"/>
              </a:xfrm>
              <a:prstGeom prst="rect">
                <a:avLst/>
              </a:prstGeom>
            </p:spPr>
          </p:pic>
          <p:pic>
            <p:nvPicPr>
              <p:cNvPr id="10" name="圖片 9">
                <a:extLst>
                  <a:ext uri="{FF2B5EF4-FFF2-40B4-BE49-F238E27FC236}">
                    <a16:creationId xmlns:a16="http://schemas.microsoft.com/office/drawing/2014/main" xmlns="" id="{33891ADB-3AB3-4CD5-AE2C-D39BAC846FC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91681" y="2581056"/>
                <a:ext cx="6750340" cy="2376653"/>
              </a:xfrm>
              <a:prstGeom prst="rect">
                <a:avLst/>
              </a:prstGeom>
            </p:spPr>
          </p:pic>
        </p:grpSp>
        <p:pic>
          <p:nvPicPr>
            <p:cNvPr id="13" name="圖片 12">
              <a:extLst>
                <a:ext uri="{FF2B5EF4-FFF2-40B4-BE49-F238E27FC236}">
                  <a16:creationId xmlns:a16="http://schemas.microsoft.com/office/drawing/2014/main" xmlns="" id="{AC52F9AD-0899-4C56-B6F9-0CC38219B3F0}"/>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908240" y="3576670"/>
              <a:ext cx="4817332" cy="1409051"/>
            </a:xfrm>
            <a:prstGeom prst="rect">
              <a:avLst/>
            </a:prstGeom>
          </p:spPr>
        </p:pic>
      </p:grpSp>
      <p:pic>
        <p:nvPicPr>
          <p:cNvPr id="16" name="圖片 15">
            <a:extLst>
              <a:ext uri="{FF2B5EF4-FFF2-40B4-BE49-F238E27FC236}">
                <a16:creationId xmlns:a16="http://schemas.microsoft.com/office/drawing/2014/main" xmlns="" id="{8A186CF2-07ED-44EB-B993-40023F1DF556}"/>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128284" y="1838657"/>
            <a:ext cx="877542" cy="1260140"/>
          </a:xfrm>
          <a:prstGeom prst="rect">
            <a:avLst/>
          </a:prstGeom>
        </p:spPr>
      </p:pic>
    </p:spTree>
    <p:extLst>
      <p:ext uri="{BB962C8B-B14F-4D97-AF65-F5344CB8AC3E}">
        <p14:creationId xmlns:p14="http://schemas.microsoft.com/office/powerpoint/2010/main" val="2737740018"/>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23</a:t>
            </a:fld>
            <a:endParaRPr lang="zh-CN" altLang="en-US"/>
          </a:p>
        </p:txBody>
      </p:sp>
      <p:grpSp>
        <p:nvGrpSpPr>
          <p:cNvPr id="33" name="群組 32">
            <a:extLst>
              <a:ext uri="{FF2B5EF4-FFF2-40B4-BE49-F238E27FC236}">
                <a16:creationId xmlns:a16="http://schemas.microsoft.com/office/drawing/2014/main" xmlns="" id="{ECE3DEAE-09F6-4A15-8D32-25B83F053C42}"/>
              </a:ext>
            </a:extLst>
          </p:cNvPr>
          <p:cNvGrpSpPr/>
          <p:nvPr/>
        </p:nvGrpSpPr>
        <p:grpSpPr>
          <a:xfrm>
            <a:off x="395537" y="700336"/>
            <a:ext cx="1184805" cy="576064"/>
            <a:chOff x="4771696" y="2395720"/>
            <a:chExt cx="1721443" cy="836983"/>
          </a:xfrm>
        </p:grpSpPr>
        <p:sp>
          <p:nvSpPr>
            <p:cNvPr id="34" name="任意多边形 19">
              <a:extLst>
                <a:ext uri="{FF2B5EF4-FFF2-40B4-BE49-F238E27FC236}">
                  <a16:creationId xmlns:a16="http://schemas.microsoft.com/office/drawing/2014/main" xmlns="" id="{86CCDB63-A3FF-46F8-8ED9-E470AFB6EBDE}"/>
                </a:ext>
              </a:extLst>
            </p:cNvPr>
            <p:cNvSpPr/>
            <p:nvPr/>
          </p:nvSpPr>
          <p:spPr>
            <a:xfrm rot="5400000">
              <a:off x="5444673" y="2184237"/>
              <a:ext cx="836982" cy="1259950"/>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5" name="椭圆 21">
              <a:extLst>
                <a:ext uri="{FF2B5EF4-FFF2-40B4-BE49-F238E27FC236}">
                  <a16:creationId xmlns:a16="http://schemas.microsoft.com/office/drawing/2014/main" xmlns="" id="{DFE38196-D70F-477E-9C7B-AD3896C80EAC}"/>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36" name="矩形 35">
              <a:extLst>
                <a:ext uri="{FF2B5EF4-FFF2-40B4-BE49-F238E27FC236}">
                  <a16:creationId xmlns:a16="http://schemas.microsoft.com/office/drawing/2014/main" xmlns="" id="{687885E5-00A6-4D8D-869A-1160F896AD69}"/>
                </a:ext>
              </a:extLst>
            </p:cNvPr>
            <p:cNvSpPr/>
            <p:nvPr/>
          </p:nvSpPr>
          <p:spPr>
            <a:xfrm>
              <a:off x="4926667" y="2527681"/>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nvGrpSpPr>
            <p:cNvPr id="37" name="组合 38">
              <a:extLst>
                <a:ext uri="{FF2B5EF4-FFF2-40B4-BE49-F238E27FC236}">
                  <a16:creationId xmlns:a16="http://schemas.microsoft.com/office/drawing/2014/main" xmlns="" id="{43B42E4C-9C00-46C0-8E74-38FA9C01CEC2}"/>
                </a:ext>
              </a:extLst>
            </p:cNvPr>
            <p:cNvGrpSpPr/>
            <p:nvPr/>
          </p:nvGrpSpPr>
          <p:grpSpPr>
            <a:xfrm>
              <a:off x="5750972" y="2572544"/>
              <a:ext cx="372789" cy="552564"/>
              <a:chOff x="1788810" y="2276744"/>
              <a:chExt cx="392113" cy="581026"/>
            </a:xfrm>
            <a:solidFill>
              <a:schemeClr val="bg1"/>
            </a:solidFill>
            <a:effectLst/>
          </p:grpSpPr>
          <p:sp>
            <p:nvSpPr>
              <p:cNvPr id="38" name="Freeform 9">
                <a:extLst>
                  <a:ext uri="{FF2B5EF4-FFF2-40B4-BE49-F238E27FC236}">
                    <a16:creationId xmlns:a16="http://schemas.microsoft.com/office/drawing/2014/main" xmlns="" id="{4C51E5EA-B0B7-4BF8-9E82-69BCC10CD489}"/>
                  </a:ext>
                </a:extLst>
              </p:cNvPr>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Freeform 10">
                <a:extLst>
                  <a:ext uri="{FF2B5EF4-FFF2-40B4-BE49-F238E27FC236}">
                    <a16:creationId xmlns:a16="http://schemas.microsoft.com/office/drawing/2014/main" xmlns="" id="{194E379C-F235-4BE7-B1F8-755F45405497}"/>
                  </a:ext>
                </a:extLst>
              </p:cNvPr>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Freeform 11">
                <a:extLst>
                  <a:ext uri="{FF2B5EF4-FFF2-40B4-BE49-F238E27FC236}">
                    <a16:creationId xmlns:a16="http://schemas.microsoft.com/office/drawing/2014/main" xmlns="" id="{008E1550-451D-4594-9BE0-27AA9B02429B}"/>
                  </a:ext>
                </a:extLst>
              </p:cNvPr>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4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F3A0E351-A38D-4D06-BE24-44E3249D0121}"/>
              </a:ext>
            </a:extLst>
          </p:cNvPr>
          <p:cNvSpPr/>
          <p:nvPr/>
        </p:nvSpPr>
        <p:spPr>
          <a:xfrm>
            <a:off x="1697199" y="753020"/>
            <a:ext cx="2512554" cy="377026"/>
          </a:xfrm>
          <a:prstGeom prst="rect">
            <a:avLst/>
          </a:prstGeom>
        </p:spPr>
        <p:txBody>
          <a:bodyPr wrap="square" lIns="68580" tIns="34290" rIns="68580" bIns="34290">
            <a:spAutoFit/>
          </a:bodyPr>
          <a:lstStyle/>
          <a:p>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散佈圖</a:t>
            </a:r>
            <a:r>
              <a:rPr lang="en-US" altLang="zh-TW"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雙變量分布</a:t>
            </a:r>
            <a:endParaRPr lang="zh-CN" altLang="en-US" sz="1200" kern="0" dirty="0">
              <a:solidFill>
                <a:schemeClr val="tx1">
                  <a:lumMod val="50000"/>
                  <a:lumOff val="50000"/>
                </a:schemeClr>
              </a:solidFill>
              <a:latin typeface="微软雅黑" pitchFamily="34" charset="-122"/>
              <a:ea typeface="微软雅黑" pitchFamily="34" charset="-122"/>
            </a:endParaRPr>
          </a:p>
        </p:txBody>
      </p:sp>
      <p:sp>
        <p:nvSpPr>
          <p:cNvPr id="42" name="內容版面配置區 2">
            <a:extLst>
              <a:ext uri="{FF2B5EF4-FFF2-40B4-BE49-F238E27FC236}">
                <a16:creationId xmlns:a16="http://schemas.microsoft.com/office/drawing/2014/main" xmlns="" id="{BC9327E7-AD8D-41DF-8668-2EDE0DF32BA1}"/>
              </a:ext>
            </a:extLst>
          </p:cNvPr>
          <p:cNvSpPr txBox="1">
            <a:spLocks/>
          </p:cNvSpPr>
          <p:nvPr/>
        </p:nvSpPr>
        <p:spPr>
          <a:xfrm>
            <a:off x="2025469" y="1062264"/>
            <a:ext cx="5817560" cy="87809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TW" altLang="en-US" sz="1400" dirty="0">
                <a:latin typeface="微软雅黑" panose="020B0503020204020204" pitchFamily="34" charset="-122"/>
                <a:ea typeface="微软雅黑" panose="020B0503020204020204" pitchFamily="34" charset="-122"/>
              </a:rPr>
              <a:t>透過散佈圖我們可以從二維的平面上觀察兩兩特徵間彼此的分佈狀況。</a:t>
            </a:r>
            <a:endParaRPr lang="en-US" altLang="zh-TW" sz="1400" dirty="0">
              <a:latin typeface="微软雅黑" panose="020B0503020204020204" pitchFamily="34" charset="-122"/>
              <a:ea typeface="微软雅黑" panose="020B0503020204020204" pitchFamily="34" charset="-122"/>
            </a:endParaRPr>
          </a:p>
          <a:p>
            <a:pPr marL="0" indent="0">
              <a:lnSpc>
                <a:spcPct val="150000"/>
              </a:lnSpc>
              <a:buNone/>
            </a:pPr>
            <a:r>
              <a:rPr lang="zh-TW" altLang="en-US" sz="1400" dirty="0">
                <a:latin typeface="微软雅黑" panose="020B0503020204020204" pitchFamily="34" charset="-122"/>
                <a:ea typeface="微软雅黑" panose="020B0503020204020204" pitchFamily="34" charset="-122"/>
              </a:rPr>
              <a:t>如果該特徵重要程度越高，群聚的效果會更加顯著。</a:t>
            </a:r>
          </a:p>
        </p:txBody>
      </p:sp>
      <p:pic>
        <p:nvPicPr>
          <p:cNvPr id="5" name="圖片 4">
            <a:extLst>
              <a:ext uri="{FF2B5EF4-FFF2-40B4-BE49-F238E27FC236}">
                <a16:creationId xmlns:a16="http://schemas.microsoft.com/office/drawing/2014/main" xmlns="" id="{0327913B-155F-432B-9441-5661ED221B9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25469" y="1872148"/>
            <a:ext cx="3140980" cy="3130677"/>
          </a:xfrm>
          <a:prstGeom prst="rect">
            <a:avLst/>
          </a:prstGeom>
        </p:spPr>
      </p:pic>
      <p:pic>
        <p:nvPicPr>
          <p:cNvPr id="7" name="圖片 6">
            <a:extLst>
              <a:ext uri="{FF2B5EF4-FFF2-40B4-BE49-F238E27FC236}">
                <a16:creationId xmlns:a16="http://schemas.microsoft.com/office/drawing/2014/main" xmlns="" id="{336B02C6-B3AF-4902-9424-9172FB8CF36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08445" y="1814998"/>
            <a:ext cx="3220171" cy="3187827"/>
          </a:xfrm>
          <a:prstGeom prst="rect">
            <a:avLst/>
          </a:prstGeom>
        </p:spPr>
      </p:pic>
      <p:sp>
        <p:nvSpPr>
          <p:cNvPr id="19" name="文字方塊 18">
            <a:extLst>
              <a:ext uri="{FF2B5EF4-FFF2-40B4-BE49-F238E27FC236}">
                <a16:creationId xmlns:a16="http://schemas.microsoft.com/office/drawing/2014/main" xmlns="" id="{47EA9AAD-F382-4326-BF8E-94D2359B0EAD}"/>
              </a:ext>
            </a:extLst>
          </p:cNvPr>
          <p:cNvSpPr txBox="1"/>
          <p:nvPr/>
        </p:nvSpPr>
        <p:spPr>
          <a:xfrm>
            <a:off x="303914" y="2402987"/>
            <a:ext cx="1721555" cy="954107"/>
          </a:xfrm>
          <a:prstGeom prst="rect">
            <a:avLst/>
          </a:prstGeom>
          <a:noFill/>
        </p:spPr>
        <p:txBody>
          <a:bodyPr wrap="square">
            <a:spAutoFit/>
          </a:bodyPr>
          <a:lstStyle/>
          <a:p>
            <a:r>
              <a:rPr lang="zh-TW" altLang="en-US" sz="1400" dirty="0">
                <a:latin typeface="微软雅黑" panose="020B0503020204020204" pitchFamily="34" charset="-122"/>
                <a:ea typeface="微软雅黑" panose="020B0503020204020204" pitchFamily="34" charset="-122"/>
              </a:rPr>
              <a:t>與品質關聯程度</a:t>
            </a:r>
            <a:endParaRPr lang="en-US" altLang="zh-TW" sz="1400" dirty="0">
              <a:latin typeface="微软雅黑" panose="020B0503020204020204" pitchFamily="34" charset="-122"/>
              <a:ea typeface="微软雅黑" panose="020B0503020204020204" pitchFamily="34" charset="-122"/>
            </a:endParaRPr>
          </a:p>
          <a:p>
            <a:r>
              <a:rPr lang="zh-TW" altLang="en-US" sz="1400" dirty="0">
                <a:latin typeface="微软雅黑" panose="020B0503020204020204" pitchFamily="34" charset="-122"/>
                <a:ea typeface="微软雅黑" panose="020B0503020204020204" pitchFamily="34" charset="-122"/>
              </a:rPr>
              <a:t>最高與最低的特徵：</a:t>
            </a:r>
            <a:endParaRPr lang="en-US" altLang="zh-TW" sz="1400" dirty="0">
              <a:latin typeface="微软雅黑" panose="020B0503020204020204" pitchFamily="34" charset="-122"/>
              <a:ea typeface="微软雅黑" panose="020B0503020204020204" pitchFamily="34" charset="-122"/>
            </a:endParaRPr>
          </a:p>
          <a:p>
            <a:r>
              <a:rPr lang="zh-TW" altLang="en-US" sz="1400" dirty="0">
                <a:latin typeface="微软雅黑" panose="020B0503020204020204" pitchFamily="34" charset="-122"/>
                <a:ea typeface="微软雅黑" panose="020B0503020204020204" pitchFamily="34" charset="-122"/>
              </a:rPr>
              <a:t>酒精、揮發性酸度</a:t>
            </a:r>
            <a:endParaRPr lang="en-US" altLang="zh-TW" sz="1400" dirty="0">
              <a:latin typeface="微软雅黑" panose="020B0503020204020204" pitchFamily="34" charset="-122"/>
              <a:ea typeface="微软雅黑" panose="020B0503020204020204" pitchFamily="34" charset="-122"/>
            </a:endParaRPr>
          </a:p>
          <a:p>
            <a:r>
              <a:rPr lang="zh-TW" altLang="en-US" sz="1400" dirty="0">
                <a:latin typeface="微软雅黑" panose="020B0503020204020204" pitchFamily="34" charset="-122"/>
                <a:ea typeface="微软雅黑" panose="020B0503020204020204" pitchFamily="34" charset="-122"/>
              </a:rPr>
              <a:t>彼此的分布狀況</a:t>
            </a:r>
          </a:p>
        </p:txBody>
      </p:sp>
    </p:spTree>
    <p:extLst>
      <p:ext uri="{BB962C8B-B14F-4D97-AF65-F5344CB8AC3E}">
        <p14:creationId xmlns:p14="http://schemas.microsoft.com/office/powerpoint/2010/main" val="3140471985"/>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xmlns="" id="{325D336F-21B6-4B11-A0F2-98D9D4685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4550" y="1207559"/>
            <a:ext cx="6242299" cy="1797876"/>
          </a:xfrm>
          <a:prstGeom prst="rect">
            <a:avLst/>
          </a:prstGeom>
        </p:spPr>
      </p:pic>
      <p:pic>
        <p:nvPicPr>
          <p:cNvPr id="9" name="圖片 8">
            <a:extLst>
              <a:ext uri="{FF2B5EF4-FFF2-40B4-BE49-F238E27FC236}">
                <a16:creationId xmlns:a16="http://schemas.microsoft.com/office/drawing/2014/main" xmlns="" id="{04DE3A5E-CE0B-4376-B791-7CACAE28ECA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851067" y="2144073"/>
            <a:ext cx="4835733" cy="2885907"/>
          </a:xfrm>
          <a:prstGeom prst="rect">
            <a:avLst/>
          </a:prstGeom>
        </p:spPr>
      </p:pic>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資料視覺化</a:t>
            </a:r>
          </a:p>
        </p:txBody>
      </p:sp>
      <p:sp>
        <p:nvSpPr>
          <p:cNvPr id="3" name="投影片編號版面配置區 2">
            <a:extLst>
              <a:ext uri="{FF2B5EF4-FFF2-40B4-BE49-F238E27FC236}">
                <a16:creationId xmlns:a16="http://schemas.microsoft.com/office/drawing/2014/main" xmlns="" id="{90B97532-4059-4D63-8103-CB1CF1656D96}"/>
              </a:ext>
            </a:extLst>
          </p:cNvPr>
          <p:cNvSpPr>
            <a:spLocks noGrp="1"/>
          </p:cNvSpPr>
          <p:nvPr>
            <p:ph type="sldNum" sz="quarter" idx="12"/>
          </p:nvPr>
        </p:nvSpPr>
        <p:spPr/>
        <p:txBody>
          <a:bodyPr/>
          <a:lstStyle/>
          <a:p>
            <a:fld id="{D7F5BB56-9B96-4394-98D1-089DE868BDAA}" type="slidenum">
              <a:rPr lang="zh-CN" altLang="en-US" smtClean="0"/>
              <a:pPr/>
              <a:t>24</a:t>
            </a:fld>
            <a:endParaRPr lang="zh-CN" altLang="en-US"/>
          </a:p>
        </p:txBody>
      </p:sp>
      <p:sp>
        <p:nvSpPr>
          <p:cNvPr id="41"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F3A0E351-A38D-4D06-BE24-44E3249D0121}"/>
              </a:ext>
            </a:extLst>
          </p:cNvPr>
          <p:cNvSpPr/>
          <p:nvPr/>
        </p:nvSpPr>
        <p:spPr>
          <a:xfrm>
            <a:off x="502198" y="841356"/>
            <a:ext cx="2512554" cy="377026"/>
          </a:xfrm>
          <a:prstGeom prst="rect">
            <a:avLst/>
          </a:prstGeom>
        </p:spPr>
        <p:txBody>
          <a:bodyPr wrap="square" lIns="68580" tIns="34290" rIns="68580" bIns="34290">
            <a:spAutoFit/>
          </a:bodyPr>
          <a:lstStyle/>
          <a:p>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散佈圖</a:t>
            </a:r>
            <a:r>
              <a:rPr lang="en-US" altLang="zh-TW" sz="2000" kern="0" dirty="0">
                <a:solidFill>
                  <a:schemeClr val="tx1">
                    <a:lumMod val="75000"/>
                    <a:lumOff val="25000"/>
                  </a:schemeClr>
                </a:solidFill>
                <a:latin typeface="微软雅黑" panose="020B0503020204020204" pitchFamily="34" charset="-122"/>
                <a:ea typeface="微软雅黑" panose="020B0503020204020204" pitchFamily="34" charset="-122"/>
              </a:rPr>
              <a:t>-</a:t>
            </a:r>
            <a:r>
              <a:rPr lang="zh-TW" altLang="en-US" sz="2000" kern="0" dirty="0">
                <a:solidFill>
                  <a:schemeClr val="tx1">
                    <a:lumMod val="75000"/>
                    <a:lumOff val="25000"/>
                  </a:schemeClr>
                </a:solidFill>
                <a:latin typeface="微软雅黑" panose="020B0503020204020204" pitchFamily="34" charset="-122"/>
                <a:ea typeface="微软雅黑" panose="020B0503020204020204" pitchFamily="34" charset="-122"/>
              </a:rPr>
              <a:t>多變量分布</a:t>
            </a:r>
            <a:endParaRPr lang="zh-CN" altLang="en-US" sz="1200" kern="0" dirty="0">
              <a:solidFill>
                <a:schemeClr val="tx1">
                  <a:lumMod val="50000"/>
                  <a:lumOff val="50000"/>
                </a:schemeClr>
              </a:solidFill>
              <a:latin typeface="微软雅黑" pitchFamily="34" charset="-122"/>
              <a:ea typeface="微软雅黑" pitchFamily="34" charset="-122"/>
            </a:endParaRPr>
          </a:p>
        </p:txBody>
      </p:sp>
      <p:sp>
        <p:nvSpPr>
          <p:cNvPr id="42" name="內容版面配置區 2">
            <a:extLst>
              <a:ext uri="{FF2B5EF4-FFF2-40B4-BE49-F238E27FC236}">
                <a16:creationId xmlns:a16="http://schemas.microsoft.com/office/drawing/2014/main" xmlns="" id="{BC9327E7-AD8D-41DF-8668-2EDE0DF32BA1}"/>
              </a:ext>
            </a:extLst>
          </p:cNvPr>
          <p:cNvSpPr txBox="1">
            <a:spLocks/>
          </p:cNvSpPr>
          <p:nvPr/>
        </p:nvSpPr>
        <p:spPr>
          <a:xfrm>
            <a:off x="457200" y="3976009"/>
            <a:ext cx="3525779" cy="97279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en-US" altLang="zh-TW" sz="1400" dirty="0">
                <a:latin typeface="微软雅黑" panose="020B0503020204020204" pitchFamily="34" charset="-122"/>
                <a:ea typeface="微软雅黑" panose="020B0503020204020204" pitchFamily="34" charset="-122"/>
              </a:rPr>
              <a:t>pH</a:t>
            </a:r>
            <a:r>
              <a:rPr lang="zh-TW" altLang="en-US" sz="1400" dirty="0">
                <a:latin typeface="微软雅黑" panose="020B0503020204020204" pitchFamily="34" charset="-122"/>
                <a:ea typeface="微软雅黑" panose="020B0503020204020204" pitchFamily="34" charset="-122"/>
              </a:rPr>
              <a:t>和</a:t>
            </a:r>
            <a:r>
              <a:rPr lang="zh-TW" altLang="en-US" sz="1400" b="0" kern="1200" dirty="0">
                <a:solidFill>
                  <a:schemeClr val="tx1"/>
                </a:solidFill>
                <a:latin typeface="微软雅黑" panose="020B0503020204020204" pitchFamily="34" charset="-122"/>
                <a:ea typeface="微软雅黑" panose="020B0503020204020204" pitchFamily="34" charset="-122"/>
                <a:cs typeface="+mn-cs"/>
              </a:rPr>
              <a:t>非揮發性酸度與</a:t>
            </a:r>
            <a:r>
              <a:rPr lang="zh-TW" altLang="en-US" sz="1400" dirty="0">
                <a:latin typeface="微软雅黑" panose="020B0503020204020204" pitchFamily="34" charset="-122"/>
                <a:ea typeface="微软雅黑" panose="020B0503020204020204" pitchFamily="34" charset="-122"/>
              </a:rPr>
              <a:t>檸檬酸存在相關性，即兩者濃度越高，</a:t>
            </a:r>
            <a:r>
              <a:rPr lang="en-US" altLang="zh-TW" sz="1400" dirty="0">
                <a:latin typeface="微软雅黑" panose="020B0503020204020204" pitchFamily="34" charset="-122"/>
                <a:ea typeface="微软雅黑" panose="020B0503020204020204" pitchFamily="34" charset="-122"/>
              </a:rPr>
              <a:t>pH</a:t>
            </a:r>
            <a:r>
              <a:rPr lang="zh-TW" altLang="en-US" sz="1400" dirty="0">
                <a:latin typeface="微软雅黑" panose="020B0503020204020204" pitchFamily="34" charset="-122"/>
                <a:ea typeface="微软雅黑" panose="020B0503020204020204" pitchFamily="34" charset="-122"/>
              </a:rPr>
              <a:t>越低。</a:t>
            </a:r>
          </a:p>
        </p:txBody>
      </p:sp>
      <p:sp>
        <p:nvSpPr>
          <p:cNvPr id="20" name="文字方塊 19">
            <a:extLst>
              <a:ext uri="{FF2B5EF4-FFF2-40B4-BE49-F238E27FC236}">
                <a16:creationId xmlns:a16="http://schemas.microsoft.com/office/drawing/2014/main" xmlns="" id="{5802C2DA-09C7-4825-85F6-9FFA337DA4F7}"/>
              </a:ext>
            </a:extLst>
          </p:cNvPr>
          <p:cNvSpPr txBox="1"/>
          <p:nvPr/>
        </p:nvSpPr>
        <p:spPr>
          <a:xfrm>
            <a:off x="502198" y="3371565"/>
            <a:ext cx="2986955" cy="523220"/>
          </a:xfrm>
          <a:prstGeom prst="rect">
            <a:avLst/>
          </a:prstGeom>
          <a:noFill/>
        </p:spPr>
        <p:txBody>
          <a:bodyPr wrap="square">
            <a:spAutoFit/>
          </a:bodyPr>
          <a:lstStyle/>
          <a:p>
            <a:r>
              <a:rPr lang="zh-TW" altLang="en-US" sz="1400" dirty="0">
                <a:latin typeface="微软雅黑" panose="020B0503020204020204" pitchFamily="34" charset="-122"/>
                <a:ea typeface="微软雅黑" panose="020B0503020204020204" pitchFamily="34" charset="-122"/>
              </a:rPr>
              <a:t>與</a:t>
            </a:r>
            <a:r>
              <a:rPr lang="en-US" altLang="zh-TW" sz="1400" dirty="0" err="1">
                <a:latin typeface="微软雅黑" panose="020B0503020204020204" pitchFamily="34" charset="-122"/>
                <a:ea typeface="微软雅黑" panose="020B0503020204020204" pitchFamily="34" charset="-122"/>
              </a:rPr>
              <a:t>ph</a:t>
            </a:r>
            <a:r>
              <a:rPr lang="zh-TW" altLang="en-US" sz="1400" dirty="0">
                <a:latin typeface="微软雅黑" panose="020B0503020204020204" pitchFamily="34" charset="-122"/>
                <a:ea typeface="微软雅黑" panose="020B0503020204020204" pitchFamily="34" charset="-122"/>
              </a:rPr>
              <a:t>關聯程度最低的兩個特徵：</a:t>
            </a:r>
            <a:endParaRPr lang="en-US" altLang="zh-TW" sz="1400" dirty="0">
              <a:latin typeface="微软雅黑" panose="020B0503020204020204" pitchFamily="34" charset="-122"/>
              <a:ea typeface="微软雅黑" panose="020B0503020204020204" pitchFamily="34" charset="-122"/>
            </a:endParaRPr>
          </a:p>
          <a:p>
            <a:r>
              <a:rPr lang="zh-TW" altLang="en-US" sz="1400" dirty="0">
                <a:latin typeface="微软雅黑" panose="020B0503020204020204" pitchFamily="34" charset="-122"/>
                <a:ea typeface="微软雅黑" panose="020B0503020204020204" pitchFamily="34" charset="-122"/>
              </a:rPr>
              <a:t>非揮發性酸度、檸檬酸的分布狀況</a:t>
            </a:r>
          </a:p>
        </p:txBody>
      </p:sp>
    </p:spTree>
    <p:extLst>
      <p:ext uri="{BB962C8B-B14F-4D97-AF65-F5344CB8AC3E}">
        <p14:creationId xmlns:p14="http://schemas.microsoft.com/office/powerpoint/2010/main" val="1729733496"/>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xmlns="" id="{2B69900D-7B44-4E40-A516-FE709BB706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15" name="矩形 14">
            <a:extLst>
              <a:ext uri="{FF2B5EF4-FFF2-40B4-BE49-F238E27FC236}">
                <a16:creationId xmlns:a16="http://schemas.microsoft.com/office/drawing/2014/main" xmlns="" id="{45A3A55A-2F58-4D97-A166-FBB940BAA322}"/>
              </a:ext>
            </a:extLst>
          </p:cNvPr>
          <p:cNvSpPr/>
          <p:nvPr/>
        </p:nvSpPr>
        <p:spPr>
          <a:xfrm>
            <a:off x="503548" y="475225"/>
            <a:ext cx="8136904" cy="417646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6" name="箭头: V 形 15">
            <a:extLst>
              <a:ext uri="{FF2B5EF4-FFF2-40B4-BE49-F238E27FC236}">
                <a16:creationId xmlns:a16="http://schemas.microsoft.com/office/drawing/2014/main" xmlns="" id="{B91B8188-60ED-4B97-ACEE-958B8F08946A}"/>
              </a:ext>
            </a:extLst>
          </p:cNvPr>
          <p:cNvSpPr/>
          <p:nvPr/>
        </p:nvSpPr>
        <p:spPr>
          <a:xfrm>
            <a:off x="863588" y="484312"/>
            <a:ext cx="2196244" cy="219624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V 形 16">
            <a:extLst>
              <a:ext uri="{FF2B5EF4-FFF2-40B4-BE49-F238E27FC236}">
                <a16:creationId xmlns:a16="http://schemas.microsoft.com/office/drawing/2014/main" xmlns="" id="{B1856BAC-34F6-4629-8236-BBA77D445BD3}"/>
              </a:ext>
            </a:extLst>
          </p:cNvPr>
          <p:cNvSpPr/>
          <p:nvPr/>
        </p:nvSpPr>
        <p:spPr>
          <a:xfrm>
            <a:off x="2267744" y="2572544"/>
            <a:ext cx="936104" cy="93610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93">
            <a:extLst>
              <a:ext uri="{FF2B5EF4-FFF2-40B4-BE49-F238E27FC236}">
                <a16:creationId xmlns:a16="http://schemas.microsoft.com/office/drawing/2014/main" xmlns="" id="{E3CE5145-F985-453E-9E5F-80AA0A744931}"/>
              </a:ext>
            </a:extLst>
          </p:cNvPr>
          <p:cNvGrpSpPr>
            <a:grpSpLocks/>
          </p:cNvGrpSpPr>
          <p:nvPr/>
        </p:nvGrpSpPr>
        <p:grpSpPr bwMode="auto">
          <a:xfrm>
            <a:off x="3707396" y="1892043"/>
            <a:ext cx="3924944" cy="679617"/>
            <a:chOff x="320318" y="607960"/>
            <a:chExt cx="4760216" cy="824600"/>
          </a:xfrm>
        </p:grpSpPr>
        <p:grpSp>
          <p:nvGrpSpPr>
            <p:cNvPr id="3" name="组合 91">
              <a:extLst>
                <a:ext uri="{FF2B5EF4-FFF2-40B4-BE49-F238E27FC236}">
                  <a16:creationId xmlns:a16="http://schemas.microsoft.com/office/drawing/2014/main" xmlns="" id="{41704494-8A3D-4315-9FB9-71AFFEA2EA61}"/>
                </a:ext>
              </a:extLst>
            </p:cNvPr>
            <p:cNvGrpSpPr>
              <a:grpSpLocks/>
            </p:cNvGrpSpPr>
            <p:nvPr/>
          </p:nvGrpSpPr>
          <p:grpSpPr bwMode="auto">
            <a:xfrm>
              <a:off x="320318" y="607960"/>
              <a:ext cx="883920" cy="824600"/>
              <a:chOff x="320318" y="607960"/>
              <a:chExt cx="883920" cy="824600"/>
            </a:xfrm>
          </p:grpSpPr>
          <p:sp>
            <p:nvSpPr>
              <p:cNvPr id="5" name="菱形 4">
                <a:extLst>
                  <a:ext uri="{FF2B5EF4-FFF2-40B4-BE49-F238E27FC236}">
                    <a16:creationId xmlns:a16="http://schemas.microsoft.com/office/drawing/2014/main" xmlns="" id="{D58997CD-27D0-4C3F-9ED8-3A50DE0CA6B2}"/>
                  </a:ext>
                </a:extLst>
              </p:cNvPr>
              <p:cNvSpPr/>
              <p:nvPr/>
            </p:nvSpPr>
            <p:spPr>
              <a:xfrm>
                <a:off x="350483" y="607960"/>
                <a:ext cx="823994" cy="8246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6" name="文本框 90">
                <a:extLst>
                  <a:ext uri="{FF2B5EF4-FFF2-40B4-BE49-F238E27FC236}">
                    <a16:creationId xmlns:a16="http://schemas.microsoft.com/office/drawing/2014/main" xmlns="" id="{8E03AA3A-EB45-4353-9DE4-2360E0857CB9}"/>
                  </a:ext>
                </a:extLst>
              </p:cNvPr>
              <p:cNvSpPr txBox="1">
                <a:spLocks noChangeArrowheads="1"/>
              </p:cNvSpPr>
              <p:nvPr/>
            </p:nvSpPr>
            <p:spPr bwMode="auto">
              <a:xfrm>
                <a:off x="320318" y="835594"/>
                <a:ext cx="883920" cy="36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dirty="0">
                    <a:solidFill>
                      <a:schemeClr val="bg1"/>
                    </a:solidFill>
                    <a:latin typeface="Impact" pitchFamily="34" charset="0"/>
                  </a:rPr>
                  <a:t>0</a:t>
                </a:r>
                <a:r>
                  <a:rPr lang="en-US" altLang="zh-TW" sz="1350" dirty="0">
                    <a:solidFill>
                      <a:schemeClr val="bg1"/>
                    </a:solidFill>
                    <a:latin typeface="Impact" pitchFamily="34" charset="0"/>
                  </a:rPr>
                  <a:t>4</a:t>
                </a:r>
                <a:endParaRPr lang="zh-CN" altLang="en-US" sz="1350" dirty="0">
                  <a:solidFill>
                    <a:schemeClr val="bg1"/>
                  </a:solidFill>
                  <a:latin typeface="Impact" pitchFamily="34" charset="0"/>
                </a:endParaRPr>
              </a:p>
            </p:txBody>
          </p:sp>
        </p:grpSp>
        <p:sp>
          <p:nvSpPr>
            <p:cNvPr id="4" name="文本框 92">
              <a:extLst>
                <a:ext uri="{FF2B5EF4-FFF2-40B4-BE49-F238E27FC236}">
                  <a16:creationId xmlns:a16="http://schemas.microsoft.com/office/drawing/2014/main" xmlns="" id="{A36C2B13-1055-4F5F-BEC2-62D18BF5036C}"/>
                </a:ext>
              </a:extLst>
            </p:cNvPr>
            <p:cNvSpPr txBox="1">
              <a:spLocks noChangeArrowheads="1"/>
            </p:cNvSpPr>
            <p:nvPr/>
          </p:nvSpPr>
          <p:spPr bwMode="auto">
            <a:xfrm>
              <a:off x="1275715" y="797914"/>
              <a:ext cx="3804819" cy="44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TW" altLang="en-US" dirty="0">
                  <a:solidFill>
                    <a:schemeClr val="accent1"/>
                  </a:solidFill>
                  <a:latin typeface="微软雅黑" panose="020B0503020204020204" pitchFamily="34" charset="-122"/>
                  <a:ea typeface="微软雅黑" panose="020B0503020204020204" pitchFamily="34" charset="-122"/>
                </a:rPr>
                <a:t>切分訓練測試集與標準化</a:t>
              </a:r>
            </a:p>
          </p:txBody>
        </p:sp>
      </p:grpSp>
      <p:sp>
        <p:nvSpPr>
          <p:cNvPr id="7" name="投影片編號版面配置區 6">
            <a:extLst>
              <a:ext uri="{FF2B5EF4-FFF2-40B4-BE49-F238E27FC236}">
                <a16:creationId xmlns:a16="http://schemas.microsoft.com/office/drawing/2014/main" xmlns="" id="{2ABA87BD-AA45-497B-9A40-F8BC35B11375}"/>
              </a:ext>
            </a:extLst>
          </p:cNvPr>
          <p:cNvSpPr>
            <a:spLocks noGrp="1"/>
          </p:cNvSpPr>
          <p:nvPr>
            <p:ph type="sldNum" sz="quarter" idx="12"/>
          </p:nvPr>
        </p:nvSpPr>
        <p:spPr/>
        <p:txBody>
          <a:bodyPr/>
          <a:lstStyle/>
          <a:p>
            <a:fld id="{25567DBE-345A-4DFC-A5AF-A1AA18485CC9}" type="slidenum">
              <a:rPr lang="zh-CN" altLang="en-US" smtClean="0"/>
              <a:pPr/>
              <a:t>25</a:t>
            </a:fld>
            <a:endParaRPr lang="zh-CN" altLang="en-US"/>
          </a:p>
        </p:txBody>
      </p:sp>
      <p:pic>
        <p:nvPicPr>
          <p:cNvPr id="9" name="圖片 8">
            <a:extLst>
              <a:ext uri="{FF2B5EF4-FFF2-40B4-BE49-F238E27FC236}">
                <a16:creationId xmlns:a16="http://schemas.microsoft.com/office/drawing/2014/main" xmlns="" id="{EB69C230-6D76-4C53-9E9F-43D2334F0C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08204" y="2914656"/>
            <a:ext cx="1296144" cy="1296144"/>
          </a:xfrm>
          <a:prstGeom prst="rect">
            <a:avLst/>
          </a:prstGeom>
        </p:spPr>
      </p:pic>
    </p:spTree>
    <p:extLst>
      <p:ext uri="{BB962C8B-B14F-4D97-AF65-F5344CB8AC3E}">
        <p14:creationId xmlns:p14="http://schemas.microsoft.com/office/powerpoint/2010/main" val="4141167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資料介紹及類型節點設定</a:t>
            </a:r>
          </a:p>
        </p:txBody>
      </p:sp>
      <p:sp>
        <p:nvSpPr>
          <p:cNvPr id="7" name="標題 1">
            <a:extLst>
              <a:ext uri="{FF2B5EF4-FFF2-40B4-BE49-F238E27FC236}">
                <a16:creationId xmlns:a16="http://schemas.microsoft.com/office/drawing/2014/main" xmlns="" id="{A048CC1B-00E7-4739-9894-EE3ACD587EAA}"/>
              </a:ext>
            </a:extLst>
          </p:cNvPr>
          <p:cNvSpPr txBox="1">
            <a:spLocks/>
          </p:cNvSpPr>
          <p:nvPr/>
        </p:nvSpPr>
        <p:spPr>
          <a:xfrm>
            <a:off x="450476" y="995081"/>
            <a:ext cx="4675920" cy="212097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spcBef>
                <a:spcPct val="20000"/>
              </a:spcBef>
            </a:pPr>
            <a:r>
              <a:rPr lang="zh-TW" altLang="en-US" sz="1600" dirty="0">
                <a:latin typeface="微软雅黑" panose="020B0503020204020204" pitchFamily="34" charset="-122"/>
                <a:ea typeface="微软雅黑" panose="020B0503020204020204" pitchFamily="34" charset="-122"/>
                <a:cs typeface="+mn-cs"/>
              </a:rPr>
              <a:t>手動編碼：創建一個新的列，稱為</a:t>
            </a:r>
            <a:r>
              <a:rPr lang="en-US" altLang="zh-TW" sz="1600" dirty="0">
                <a:latin typeface="微软雅黑" panose="020B0503020204020204" pitchFamily="34" charset="-122"/>
                <a:ea typeface="微软雅黑" panose="020B0503020204020204" pitchFamily="34" charset="-122"/>
                <a:cs typeface="+mn-cs"/>
              </a:rPr>
              <a:t>Review(</a:t>
            </a:r>
            <a:r>
              <a:rPr lang="zh-TW" altLang="en-US" sz="1600" dirty="0">
                <a:latin typeface="微软雅黑" panose="020B0503020204020204" pitchFamily="34" charset="-122"/>
                <a:ea typeface="微软雅黑" panose="020B0503020204020204" pitchFamily="34" charset="-122"/>
                <a:cs typeface="+mn-cs"/>
              </a:rPr>
              <a:t>評價</a:t>
            </a:r>
            <a:r>
              <a:rPr lang="en-US" altLang="zh-TW" sz="1600" dirty="0">
                <a:latin typeface="微软雅黑" panose="020B0503020204020204" pitchFamily="34" charset="-122"/>
                <a:ea typeface="微软雅黑" panose="020B0503020204020204" pitchFamily="34" charset="-122"/>
                <a:cs typeface="+mn-cs"/>
              </a:rPr>
              <a:t>)</a:t>
            </a:r>
          </a:p>
          <a:p>
            <a:pPr algn="l">
              <a:lnSpc>
                <a:spcPct val="150000"/>
              </a:lnSpc>
              <a:spcBef>
                <a:spcPct val="20000"/>
              </a:spcBef>
            </a:pPr>
            <a:r>
              <a:rPr lang="zh-TW" altLang="en-US" sz="1400" dirty="0">
                <a:latin typeface="微软雅黑" panose="020B0503020204020204" pitchFamily="34" charset="-122"/>
                <a:ea typeface="微软雅黑" panose="020B0503020204020204" pitchFamily="34" charset="-122"/>
                <a:cs typeface="+mn-cs"/>
              </a:rPr>
              <a:t>該列將包含</a:t>
            </a:r>
            <a:r>
              <a:rPr lang="en-US" altLang="zh-TW" sz="1400" dirty="0">
                <a:latin typeface="微软雅黑" panose="020B0503020204020204" pitchFamily="34" charset="-122"/>
                <a:ea typeface="微软雅黑" panose="020B0503020204020204" pitchFamily="34" charset="-122"/>
                <a:cs typeface="+mn-cs"/>
              </a:rPr>
              <a:t>0,1</a:t>
            </a:r>
            <a:r>
              <a:rPr lang="zh-TW" altLang="en-US" sz="1400" dirty="0">
                <a:latin typeface="微软雅黑" panose="020B0503020204020204" pitchFamily="34" charset="-122"/>
                <a:ea typeface="微软雅黑" panose="020B0503020204020204" pitchFamily="34" charset="-122"/>
                <a:cs typeface="+mn-cs"/>
              </a:rPr>
              <a:t>和</a:t>
            </a:r>
            <a:r>
              <a:rPr lang="en-US" altLang="zh-TW" sz="1400" dirty="0">
                <a:latin typeface="微软雅黑" panose="020B0503020204020204" pitchFamily="34" charset="-122"/>
                <a:ea typeface="微软雅黑" panose="020B0503020204020204" pitchFamily="34" charset="-122"/>
                <a:cs typeface="+mn-cs"/>
              </a:rPr>
              <a:t>2</a:t>
            </a:r>
            <a:r>
              <a:rPr lang="zh-TW" altLang="en-US" sz="1400" dirty="0">
                <a:latin typeface="微软雅黑" panose="020B0503020204020204" pitchFamily="34" charset="-122"/>
                <a:ea typeface="微软雅黑" panose="020B0503020204020204" pitchFamily="34" charset="-122"/>
                <a:cs typeface="+mn-cs"/>
              </a:rPr>
              <a:t>。</a:t>
            </a:r>
          </a:p>
          <a:p>
            <a:pPr marL="285750" indent="-285750" algn="l">
              <a:lnSpc>
                <a:spcPct val="150000"/>
              </a:lnSpc>
              <a:spcBef>
                <a:spcPct val="20000"/>
              </a:spcBef>
              <a:buFont typeface="Arial" panose="020B0604020202020204" pitchFamily="34" charset="0"/>
              <a:buChar char="•"/>
            </a:pPr>
            <a:r>
              <a:rPr lang="zh-TW" altLang="en-US" sz="1400" dirty="0">
                <a:latin typeface="微软雅黑" panose="020B0503020204020204" pitchFamily="34" charset="-122"/>
                <a:ea typeface="微软雅黑" panose="020B0503020204020204" pitchFamily="34" charset="-122"/>
                <a:cs typeface="+mn-cs"/>
              </a:rPr>
              <a:t>分數</a:t>
            </a:r>
            <a:r>
              <a:rPr lang="en-US" altLang="zh-TW" sz="1400" dirty="0">
                <a:latin typeface="微软雅黑" panose="020B0503020204020204" pitchFamily="34" charset="-122"/>
                <a:ea typeface="微软雅黑" panose="020B0503020204020204" pitchFamily="34" charset="-122"/>
                <a:cs typeface="+mn-cs"/>
              </a:rPr>
              <a:t>1,2 -------&gt; 0 - Bad(</a:t>
            </a:r>
            <a:r>
              <a:rPr lang="zh-TW" altLang="en-US" sz="1400" dirty="0">
                <a:latin typeface="微软雅黑" panose="020B0503020204020204" pitchFamily="34" charset="-122"/>
                <a:ea typeface="微软雅黑" panose="020B0503020204020204" pitchFamily="34" charset="-122"/>
                <a:cs typeface="+mn-cs"/>
              </a:rPr>
              <a:t>劣質</a:t>
            </a:r>
            <a:r>
              <a:rPr lang="en-US" altLang="zh-TW" sz="1400" dirty="0">
                <a:latin typeface="微软雅黑" panose="020B0503020204020204" pitchFamily="34" charset="-122"/>
                <a:ea typeface="微软雅黑" panose="020B0503020204020204" pitchFamily="34" charset="-122"/>
                <a:cs typeface="+mn-cs"/>
              </a:rPr>
              <a:t>)</a:t>
            </a:r>
          </a:p>
          <a:p>
            <a:pPr marL="285750" indent="-285750" algn="l">
              <a:lnSpc>
                <a:spcPct val="150000"/>
              </a:lnSpc>
              <a:spcBef>
                <a:spcPct val="20000"/>
              </a:spcBef>
              <a:buFont typeface="Arial" panose="020B0604020202020204" pitchFamily="34" charset="0"/>
              <a:buChar char="•"/>
            </a:pPr>
            <a:r>
              <a:rPr lang="zh-TW" altLang="en-US" sz="1400" dirty="0">
                <a:latin typeface="微软雅黑" panose="020B0503020204020204" pitchFamily="34" charset="-122"/>
                <a:ea typeface="微软雅黑" panose="020B0503020204020204" pitchFamily="34" charset="-122"/>
                <a:cs typeface="+mn-cs"/>
              </a:rPr>
              <a:t>分數</a:t>
            </a:r>
            <a:r>
              <a:rPr lang="en-US" altLang="zh-TW" sz="1400" dirty="0">
                <a:latin typeface="微软雅黑" panose="020B0503020204020204" pitchFamily="34" charset="-122"/>
                <a:ea typeface="微软雅黑" panose="020B0503020204020204" pitchFamily="34" charset="-122"/>
                <a:cs typeface="+mn-cs"/>
              </a:rPr>
              <a:t>3,4,5,6 ---&gt; 1 - Average(</a:t>
            </a:r>
            <a:r>
              <a:rPr lang="zh-TW" altLang="en-US" sz="1400" dirty="0">
                <a:latin typeface="微软雅黑" panose="020B0503020204020204" pitchFamily="34" charset="-122"/>
                <a:ea typeface="微软雅黑" panose="020B0503020204020204" pitchFamily="34" charset="-122"/>
                <a:cs typeface="+mn-cs"/>
              </a:rPr>
              <a:t>普通</a:t>
            </a:r>
            <a:r>
              <a:rPr lang="en-US" altLang="zh-TW" sz="1400" dirty="0">
                <a:latin typeface="微软雅黑" panose="020B0503020204020204" pitchFamily="34" charset="-122"/>
                <a:ea typeface="微软雅黑" panose="020B0503020204020204" pitchFamily="34" charset="-122"/>
                <a:cs typeface="+mn-cs"/>
              </a:rPr>
              <a:t>)</a:t>
            </a:r>
          </a:p>
          <a:p>
            <a:pPr marL="285750" indent="-285750" algn="l">
              <a:lnSpc>
                <a:spcPct val="150000"/>
              </a:lnSpc>
              <a:spcBef>
                <a:spcPct val="20000"/>
              </a:spcBef>
              <a:buFont typeface="Arial" panose="020B0604020202020204" pitchFamily="34" charset="0"/>
              <a:buChar char="•"/>
            </a:pPr>
            <a:r>
              <a:rPr lang="zh-TW" altLang="en-US" sz="1400" dirty="0">
                <a:latin typeface="微软雅黑" panose="020B0503020204020204" pitchFamily="34" charset="-122"/>
                <a:ea typeface="微软雅黑" panose="020B0503020204020204" pitchFamily="34" charset="-122"/>
                <a:cs typeface="+mn-cs"/>
              </a:rPr>
              <a:t>分數</a:t>
            </a:r>
            <a:r>
              <a:rPr lang="en-US" altLang="zh-TW" sz="1400" dirty="0">
                <a:latin typeface="微软雅黑" panose="020B0503020204020204" pitchFamily="34" charset="-122"/>
                <a:ea typeface="微软雅黑" panose="020B0503020204020204" pitchFamily="34" charset="-122"/>
                <a:cs typeface="+mn-cs"/>
              </a:rPr>
              <a:t>7,8,9,10 --&gt; 2 - </a:t>
            </a:r>
            <a:r>
              <a:rPr lang="en-US" altLang="zh-TW" sz="1400" dirty="0" smtClean="0">
                <a:latin typeface="微软雅黑" panose="020B0503020204020204" pitchFamily="34" charset="-122"/>
                <a:ea typeface="微软雅黑" panose="020B0503020204020204" pitchFamily="34" charset="-122"/>
                <a:cs typeface="+mn-cs"/>
              </a:rPr>
              <a:t>Excellent(</a:t>
            </a:r>
            <a:r>
              <a:rPr lang="zh-TW" altLang="en-US" sz="1400" dirty="0">
                <a:latin typeface="微软雅黑" panose="020B0503020204020204" pitchFamily="34" charset="-122"/>
                <a:ea typeface="微软雅黑" panose="020B0503020204020204" pitchFamily="34" charset="-122"/>
                <a:cs typeface="+mn-cs"/>
              </a:rPr>
              <a:t>優質</a:t>
            </a:r>
            <a:r>
              <a:rPr lang="en-US" altLang="zh-TW" sz="1400" dirty="0">
                <a:latin typeface="微软雅黑" panose="020B0503020204020204" pitchFamily="34" charset="-122"/>
                <a:ea typeface="微软雅黑" panose="020B0503020204020204" pitchFamily="34" charset="-122"/>
                <a:cs typeface="+mn-cs"/>
              </a:rPr>
              <a:t>)</a:t>
            </a:r>
          </a:p>
        </p:txBody>
      </p:sp>
      <p:sp>
        <p:nvSpPr>
          <p:cNvPr id="10" name="矩形 9">
            <a:extLst>
              <a:ext uri="{FF2B5EF4-FFF2-40B4-BE49-F238E27FC236}">
                <a16:creationId xmlns:a16="http://schemas.microsoft.com/office/drawing/2014/main" xmlns="" id="{CDB1DAE7-D375-42A8-8725-95455262D6A4}"/>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切分訓練測試集與標準化</a:t>
            </a:r>
          </a:p>
        </p:txBody>
      </p:sp>
      <p:sp>
        <p:nvSpPr>
          <p:cNvPr id="3" name="投影片編號版面配置區 2">
            <a:extLst>
              <a:ext uri="{FF2B5EF4-FFF2-40B4-BE49-F238E27FC236}">
                <a16:creationId xmlns:a16="http://schemas.microsoft.com/office/drawing/2014/main" xmlns="" id="{3D29011B-A572-4BEC-8A1B-90F433C02DAA}"/>
              </a:ext>
            </a:extLst>
          </p:cNvPr>
          <p:cNvSpPr>
            <a:spLocks noGrp="1"/>
          </p:cNvSpPr>
          <p:nvPr>
            <p:ph type="sldNum" sz="quarter" idx="12"/>
          </p:nvPr>
        </p:nvSpPr>
        <p:spPr/>
        <p:txBody>
          <a:bodyPr/>
          <a:lstStyle/>
          <a:p>
            <a:fld id="{D7F5BB56-9B96-4394-98D1-089DE868BDAA}" type="slidenum">
              <a:rPr lang="zh-CN" altLang="en-US" smtClean="0"/>
              <a:pPr/>
              <a:t>26</a:t>
            </a:fld>
            <a:endParaRPr lang="zh-CN" altLang="en-US"/>
          </a:p>
        </p:txBody>
      </p:sp>
      <p:pic>
        <p:nvPicPr>
          <p:cNvPr id="9" name="圖片 8">
            <a:extLst>
              <a:ext uri="{FF2B5EF4-FFF2-40B4-BE49-F238E27FC236}">
                <a16:creationId xmlns:a16="http://schemas.microsoft.com/office/drawing/2014/main" xmlns="" id="{E7A06936-0323-4F1A-9163-5CC95CDB86A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22322" y="1063829"/>
            <a:ext cx="3240360" cy="1767579"/>
          </a:xfrm>
          <a:prstGeom prst="rect">
            <a:avLst/>
          </a:prstGeom>
        </p:spPr>
      </p:pic>
      <p:pic>
        <p:nvPicPr>
          <p:cNvPr id="12" name="圖片 11">
            <a:extLst>
              <a:ext uri="{FF2B5EF4-FFF2-40B4-BE49-F238E27FC236}">
                <a16:creationId xmlns:a16="http://schemas.microsoft.com/office/drawing/2014/main" xmlns="" id="{3755F8AD-80A4-4AE1-BA5D-6338524C2B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7584" y="3261061"/>
            <a:ext cx="7321957" cy="1640396"/>
          </a:xfrm>
          <a:prstGeom prst="rect">
            <a:avLst/>
          </a:prstGeom>
        </p:spPr>
      </p:pic>
      <p:sp>
        <p:nvSpPr>
          <p:cNvPr id="13" name="矩形 12">
            <a:extLst>
              <a:ext uri="{FF2B5EF4-FFF2-40B4-BE49-F238E27FC236}">
                <a16:creationId xmlns:a16="http://schemas.microsoft.com/office/drawing/2014/main" xmlns="" id="{CA4A95E6-F7EB-4D4E-886E-FDB047360B40}"/>
              </a:ext>
            </a:extLst>
          </p:cNvPr>
          <p:cNvSpPr/>
          <p:nvPr/>
        </p:nvSpPr>
        <p:spPr>
          <a:xfrm>
            <a:off x="7560332" y="3659025"/>
            <a:ext cx="504056" cy="1242431"/>
          </a:xfrm>
          <a:prstGeom prst="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489384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資料介紹及類型節點設定</a:t>
            </a:r>
          </a:p>
        </p:txBody>
      </p:sp>
      <p:sp>
        <p:nvSpPr>
          <p:cNvPr id="10" name="矩形 9">
            <a:extLst>
              <a:ext uri="{FF2B5EF4-FFF2-40B4-BE49-F238E27FC236}">
                <a16:creationId xmlns:a16="http://schemas.microsoft.com/office/drawing/2014/main" xmlns="" id="{CDB1DAE7-D375-42A8-8725-95455262D6A4}"/>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切分訓練測試集與標準化</a:t>
            </a:r>
          </a:p>
        </p:txBody>
      </p:sp>
      <p:sp>
        <p:nvSpPr>
          <p:cNvPr id="3" name="投影片編號版面配置區 2">
            <a:extLst>
              <a:ext uri="{FF2B5EF4-FFF2-40B4-BE49-F238E27FC236}">
                <a16:creationId xmlns:a16="http://schemas.microsoft.com/office/drawing/2014/main" xmlns="" id="{3D29011B-A572-4BEC-8A1B-90F433C02DAA}"/>
              </a:ext>
            </a:extLst>
          </p:cNvPr>
          <p:cNvSpPr>
            <a:spLocks noGrp="1"/>
          </p:cNvSpPr>
          <p:nvPr>
            <p:ph type="sldNum" sz="quarter" idx="12"/>
          </p:nvPr>
        </p:nvSpPr>
        <p:spPr/>
        <p:txBody>
          <a:bodyPr/>
          <a:lstStyle/>
          <a:p>
            <a:fld id="{D7F5BB56-9B96-4394-98D1-089DE868BDAA}" type="slidenum">
              <a:rPr lang="zh-CN" altLang="en-US" smtClean="0"/>
              <a:pPr/>
              <a:t>27</a:t>
            </a:fld>
            <a:endParaRPr lang="zh-CN" altLang="en-US"/>
          </a:p>
        </p:txBody>
      </p:sp>
      <p:pic>
        <p:nvPicPr>
          <p:cNvPr id="6" name="圖片 5">
            <a:extLst>
              <a:ext uri="{FF2B5EF4-FFF2-40B4-BE49-F238E27FC236}">
                <a16:creationId xmlns:a16="http://schemas.microsoft.com/office/drawing/2014/main" xmlns="" id="{5BA8115D-CB9E-4EB1-A92C-9F9D864D11D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7544" y="1312404"/>
            <a:ext cx="3852428" cy="3092653"/>
          </a:xfrm>
          <a:prstGeom prst="rect">
            <a:avLst/>
          </a:prstGeom>
        </p:spPr>
      </p:pic>
      <p:pic>
        <p:nvPicPr>
          <p:cNvPr id="8" name="圖片 7">
            <a:extLst>
              <a:ext uri="{FF2B5EF4-FFF2-40B4-BE49-F238E27FC236}">
                <a16:creationId xmlns:a16="http://schemas.microsoft.com/office/drawing/2014/main" xmlns="" id="{EBD75D1B-4CFA-4EA7-A07C-70B98116D96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4403" y="1420416"/>
            <a:ext cx="4153391" cy="936104"/>
          </a:xfrm>
          <a:prstGeom prst="rect">
            <a:avLst/>
          </a:prstGeom>
        </p:spPr>
      </p:pic>
    </p:spTree>
    <p:extLst>
      <p:ext uri="{BB962C8B-B14F-4D97-AF65-F5344CB8AC3E}">
        <p14:creationId xmlns:p14="http://schemas.microsoft.com/office/powerpoint/2010/main" val="4100111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xmlns="" id="{FFE686C0-E88D-4AEA-9B75-68D2647DFDE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62600" y="3744642"/>
            <a:ext cx="5037506" cy="1116124"/>
          </a:xfrm>
          <a:prstGeom prst="rect">
            <a:avLst/>
          </a:prstGeom>
        </p:spPr>
      </p:pic>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資料介紹及類型節點設定</a:t>
            </a:r>
          </a:p>
        </p:txBody>
      </p:sp>
      <p:sp>
        <p:nvSpPr>
          <p:cNvPr id="10" name="矩形 9">
            <a:extLst>
              <a:ext uri="{FF2B5EF4-FFF2-40B4-BE49-F238E27FC236}">
                <a16:creationId xmlns:a16="http://schemas.microsoft.com/office/drawing/2014/main" xmlns="" id="{CDB1DAE7-D375-42A8-8725-95455262D6A4}"/>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切分訓練測試集與標準化</a:t>
            </a:r>
          </a:p>
        </p:txBody>
      </p:sp>
      <p:sp>
        <p:nvSpPr>
          <p:cNvPr id="3" name="投影片編號版面配置區 2">
            <a:extLst>
              <a:ext uri="{FF2B5EF4-FFF2-40B4-BE49-F238E27FC236}">
                <a16:creationId xmlns:a16="http://schemas.microsoft.com/office/drawing/2014/main" xmlns="" id="{3D29011B-A572-4BEC-8A1B-90F433C02DAA}"/>
              </a:ext>
            </a:extLst>
          </p:cNvPr>
          <p:cNvSpPr>
            <a:spLocks noGrp="1"/>
          </p:cNvSpPr>
          <p:nvPr>
            <p:ph type="sldNum" sz="quarter" idx="12"/>
          </p:nvPr>
        </p:nvSpPr>
        <p:spPr/>
        <p:txBody>
          <a:bodyPr/>
          <a:lstStyle/>
          <a:p>
            <a:fld id="{D7F5BB56-9B96-4394-98D1-089DE868BDAA}" type="slidenum">
              <a:rPr lang="zh-CN" altLang="en-US" smtClean="0"/>
              <a:pPr/>
              <a:t>28</a:t>
            </a:fld>
            <a:endParaRPr lang="zh-CN" altLang="en-US"/>
          </a:p>
        </p:txBody>
      </p:sp>
      <p:pic>
        <p:nvPicPr>
          <p:cNvPr id="5" name="圖片 4">
            <a:extLst>
              <a:ext uri="{FF2B5EF4-FFF2-40B4-BE49-F238E27FC236}">
                <a16:creationId xmlns:a16="http://schemas.microsoft.com/office/drawing/2014/main" xmlns="" id="{75958879-863D-4B61-A5BA-BEA576679F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99892" y="1271039"/>
            <a:ext cx="4990658" cy="1044116"/>
          </a:xfrm>
          <a:prstGeom prst="rect">
            <a:avLst/>
          </a:prstGeom>
        </p:spPr>
      </p:pic>
      <p:sp>
        <p:nvSpPr>
          <p:cNvPr id="7" name="標題 1">
            <a:extLst>
              <a:ext uri="{FF2B5EF4-FFF2-40B4-BE49-F238E27FC236}">
                <a16:creationId xmlns:a16="http://schemas.microsoft.com/office/drawing/2014/main" xmlns="" id="{A048CC1B-00E7-4739-9894-EE3ACD587EAA}"/>
              </a:ext>
            </a:extLst>
          </p:cNvPr>
          <p:cNvSpPr txBox="1">
            <a:spLocks/>
          </p:cNvSpPr>
          <p:nvPr/>
        </p:nvSpPr>
        <p:spPr>
          <a:xfrm>
            <a:off x="647564" y="1174616"/>
            <a:ext cx="2628292" cy="128991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spcBef>
                <a:spcPct val="20000"/>
              </a:spcBef>
            </a:pPr>
            <a:r>
              <a:rPr lang="zh-TW" altLang="en-US" sz="1800" dirty="0">
                <a:latin typeface="微软雅黑" panose="020B0503020204020204" pitchFamily="34" charset="-122"/>
                <a:ea typeface="微软雅黑" panose="020B0503020204020204" pitchFamily="34" charset="-122"/>
                <a:cs typeface="+mn-cs"/>
              </a:rPr>
              <a:t>拆分</a:t>
            </a:r>
            <a:r>
              <a:rPr lang="en-US" altLang="zh-TW" sz="1800" dirty="0">
                <a:latin typeface="微软雅黑" panose="020B0503020204020204" pitchFamily="34" charset="-122"/>
                <a:ea typeface="微软雅黑" panose="020B0503020204020204" pitchFamily="34" charset="-122"/>
                <a:cs typeface="+mn-cs"/>
              </a:rPr>
              <a:t>x</a:t>
            </a:r>
            <a:r>
              <a:rPr lang="zh-TW" altLang="en-US" sz="1800" dirty="0">
                <a:latin typeface="微软雅黑" panose="020B0503020204020204" pitchFamily="34" charset="-122"/>
                <a:ea typeface="微软雅黑" panose="020B0503020204020204" pitchFamily="34" charset="-122"/>
                <a:cs typeface="+mn-cs"/>
              </a:rPr>
              <a:t>項與</a:t>
            </a:r>
            <a:r>
              <a:rPr lang="en-US" altLang="zh-TW" sz="1800" dirty="0">
                <a:latin typeface="微软雅黑" panose="020B0503020204020204" pitchFamily="34" charset="-122"/>
                <a:ea typeface="微软雅黑" panose="020B0503020204020204" pitchFamily="34" charset="-122"/>
                <a:cs typeface="+mn-cs"/>
              </a:rPr>
              <a:t>y</a:t>
            </a:r>
            <a:r>
              <a:rPr lang="zh-TW" altLang="en-US" sz="1800" dirty="0">
                <a:latin typeface="微软雅黑" panose="020B0503020204020204" pitchFamily="34" charset="-122"/>
                <a:ea typeface="微软雅黑" panose="020B0503020204020204" pitchFamily="34" charset="-122"/>
                <a:cs typeface="+mn-cs"/>
              </a:rPr>
              <a:t>項。</a:t>
            </a:r>
            <a:endParaRPr lang="en-US" altLang="zh-TW" sz="1800" dirty="0">
              <a:latin typeface="微软雅黑" panose="020B0503020204020204" pitchFamily="34" charset="-122"/>
              <a:ea typeface="微软雅黑" panose="020B0503020204020204" pitchFamily="34" charset="-122"/>
              <a:cs typeface="+mn-cs"/>
            </a:endParaRPr>
          </a:p>
          <a:p>
            <a:pPr marL="285750" indent="-285750" algn="l">
              <a:lnSpc>
                <a:spcPct val="150000"/>
              </a:lnSpc>
              <a:spcBef>
                <a:spcPct val="20000"/>
              </a:spcBef>
              <a:buFont typeface="Arial" panose="020B0604020202020204" pitchFamily="34" charset="0"/>
              <a:buChar char="•"/>
            </a:pPr>
            <a:r>
              <a:rPr lang="en-US" altLang="zh-TW" sz="1400" dirty="0">
                <a:latin typeface="微软雅黑" panose="020B0503020204020204" pitchFamily="34" charset="-122"/>
                <a:ea typeface="微软雅黑" panose="020B0503020204020204" pitchFamily="34" charset="-122"/>
                <a:cs typeface="+mn-cs"/>
              </a:rPr>
              <a:t>x=</a:t>
            </a:r>
            <a:r>
              <a:rPr lang="zh-TW" altLang="en-US" sz="1400" dirty="0">
                <a:latin typeface="微软雅黑" panose="020B0503020204020204" pitchFamily="34" charset="-122"/>
                <a:ea typeface="微软雅黑" panose="020B0503020204020204" pitchFamily="34" charset="-122"/>
                <a:cs typeface="+mn-cs"/>
              </a:rPr>
              <a:t>前</a:t>
            </a:r>
            <a:r>
              <a:rPr lang="en-US" altLang="zh-TW" sz="1400" dirty="0">
                <a:latin typeface="微软雅黑" panose="020B0503020204020204" pitchFamily="34" charset="-122"/>
                <a:ea typeface="微软雅黑" panose="020B0503020204020204" pitchFamily="34" charset="-122"/>
                <a:cs typeface="+mn-cs"/>
              </a:rPr>
              <a:t>11</a:t>
            </a:r>
            <a:r>
              <a:rPr lang="zh-TW" altLang="en-US" sz="1400" dirty="0">
                <a:latin typeface="微软雅黑" panose="020B0503020204020204" pitchFamily="34" charset="-122"/>
                <a:ea typeface="微软雅黑" panose="020B0503020204020204" pitchFamily="34" charset="-122"/>
                <a:cs typeface="+mn-cs"/>
              </a:rPr>
              <a:t>項特徵</a:t>
            </a:r>
            <a:endParaRPr lang="en-US" altLang="zh-TW" sz="1400" dirty="0">
              <a:latin typeface="微软雅黑" panose="020B0503020204020204" pitchFamily="34" charset="-122"/>
              <a:ea typeface="微软雅黑" panose="020B0503020204020204" pitchFamily="34" charset="-122"/>
              <a:cs typeface="+mn-cs"/>
            </a:endParaRPr>
          </a:p>
          <a:p>
            <a:pPr marL="285750" indent="-285750" algn="l">
              <a:lnSpc>
                <a:spcPct val="150000"/>
              </a:lnSpc>
              <a:spcBef>
                <a:spcPct val="20000"/>
              </a:spcBef>
              <a:buFont typeface="Arial" panose="020B0604020202020204" pitchFamily="34" charset="0"/>
              <a:buChar char="•"/>
            </a:pPr>
            <a:r>
              <a:rPr lang="en-US" altLang="zh-TW" sz="1400" dirty="0">
                <a:latin typeface="微软雅黑" panose="020B0503020204020204" pitchFamily="34" charset="-122"/>
                <a:ea typeface="微软雅黑" panose="020B0503020204020204" pitchFamily="34" charset="-122"/>
                <a:cs typeface="+mn-cs"/>
              </a:rPr>
              <a:t>y=Reviews</a:t>
            </a:r>
            <a:r>
              <a:rPr lang="zh-TW" altLang="en-US" sz="1400" dirty="0">
                <a:latin typeface="微软雅黑" panose="020B0503020204020204" pitchFamily="34" charset="-122"/>
                <a:ea typeface="微软雅黑" panose="020B0503020204020204" pitchFamily="34" charset="-122"/>
                <a:cs typeface="+mn-cs"/>
              </a:rPr>
              <a:t>項</a:t>
            </a:r>
          </a:p>
        </p:txBody>
      </p:sp>
      <p:sp>
        <p:nvSpPr>
          <p:cNvPr id="15" name="標題 1">
            <a:extLst>
              <a:ext uri="{FF2B5EF4-FFF2-40B4-BE49-F238E27FC236}">
                <a16:creationId xmlns:a16="http://schemas.microsoft.com/office/drawing/2014/main" xmlns="" id="{F2A6727A-BF52-4EA9-9B7F-DB0D4490A3B3}"/>
              </a:ext>
            </a:extLst>
          </p:cNvPr>
          <p:cNvSpPr txBox="1">
            <a:spLocks/>
          </p:cNvSpPr>
          <p:nvPr/>
        </p:nvSpPr>
        <p:spPr>
          <a:xfrm>
            <a:off x="426566" y="2813850"/>
            <a:ext cx="7193434" cy="123696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spcBef>
                <a:spcPct val="20000"/>
              </a:spcBef>
            </a:pPr>
            <a:r>
              <a:rPr lang="zh-TW" altLang="en-US" sz="1600" dirty="0">
                <a:latin typeface="微软雅黑" panose="020B0503020204020204" pitchFamily="34" charset="-122"/>
                <a:ea typeface="微软雅黑" panose="020B0503020204020204" pitchFamily="34" charset="-122"/>
                <a:cs typeface="+mn-cs"/>
              </a:rPr>
              <a:t>使用</a:t>
            </a:r>
            <a:r>
              <a:rPr lang="en-US" altLang="zh-TW" sz="1600" dirty="0" err="1">
                <a:latin typeface="微软雅黑" panose="020B0503020204020204" pitchFamily="34" charset="-122"/>
                <a:ea typeface="微软雅黑" panose="020B0503020204020204" pitchFamily="34" charset="-122"/>
                <a:cs typeface="+mn-cs"/>
              </a:rPr>
              <a:t>sklearn</a:t>
            </a:r>
            <a:r>
              <a:rPr lang="zh-TW" altLang="en-US" sz="1600" dirty="0">
                <a:latin typeface="微软雅黑" panose="020B0503020204020204" pitchFamily="34" charset="-122"/>
                <a:ea typeface="微软雅黑" panose="020B0503020204020204" pitchFamily="34" charset="-122"/>
                <a:cs typeface="+mn-cs"/>
              </a:rPr>
              <a:t>進行資料預處理</a:t>
            </a:r>
            <a:r>
              <a:rPr lang="en-US" altLang="zh-TW" sz="1600" dirty="0">
                <a:latin typeface="微软雅黑" panose="020B0503020204020204" pitchFamily="34" charset="-122"/>
                <a:ea typeface="微软雅黑" panose="020B0503020204020204" pitchFamily="34" charset="-122"/>
                <a:cs typeface="+mn-cs"/>
              </a:rPr>
              <a:t>-</a:t>
            </a:r>
            <a:r>
              <a:rPr lang="zh-TW" altLang="en-US" sz="1600" dirty="0">
                <a:latin typeface="微软雅黑" panose="020B0503020204020204" pitchFamily="34" charset="-122"/>
                <a:ea typeface="微软雅黑" panose="020B0503020204020204" pitchFamily="34" charset="-122"/>
                <a:cs typeface="+mn-cs"/>
              </a:rPr>
              <a:t>標準化</a:t>
            </a:r>
            <a:endParaRPr lang="en-US" altLang="zh-TW" sz="1600" dirty="0">
              <a:latin typeface="微软雅黑" panose="020B0503020204020204" pitchFamily="34" charset="-122"/>
              <a:ea typeface="微软雅黑" panose="020B0503020204020204" pitchFamily="34" charset="-122"/>
              <a:cs typeface="+mn-cs"/>
            </a:endParaRPr>
          </a:p>
          <a:p>
            <a:pPr algn="l">
              <a:lnSpc>
                <a:spcPct val="150000"/>
              </a:lnSpc>
              <a:spcBef>
                <a:spcPct val="20000"/>
              </a:spcBef>
            </a:pPr>
            <a:r>
              <a:rPr lang="zh-TW" altLang="en-US" sz="1400" dirty="0">
                <a:latin typeface="微软雅黑" panose="020B0503020204020204" pitchFamily="34" charset="-122"/>
                <a:ea typeface="微软雅黑" panose="020B0503020204020204" pitchFamily="34" charset="-122"/>
                <a:cs typeface="+mn-cs"/>
              </a:rPr>
              <a:t>為了要讓模型訓練的更強大，通常的做法是對特徵進行調節，使得數據更適合這些演算法。</a:t>
            </a:r>
            <a:endParaRPr lang="en-US" altLang="zh-TW" sz="1400" dirty="0">
              <a:latin typeface="微软雅黑" panose="020B0503020204020204" pitchFamily="34" charset="-122"/>
              <a:ea typeface="微软雅黑" panose="020B0503020204020204" pitchFamily="34" charset="-122"/>
              <a:cs typeface="+mn-cs"/>
            </a:endParaRPr>
          </a:p>
          <a:p>
            <a:pPr algn="l">
              <a:lnSpc>
                <a:spcPct val="150000"/>
              </a:lnSpc>
              <a:spcBef>
                <a:spcPct val="20000"/>
              </a:spcBef>
            </a:pPr>
            <a:r>
              <a:rPr lang="zh-TW" altLang="en-US" sz="1400" dirty="0">
                <a:latin typeface="微软雅黑" panose="020B0503020204020204" pitchFamily="34" charset="-122"/>
                <a:ea typeface="微软雅黑" panose="020B0503020204020204" pitchFamily="34" charset="-122"/>
                <a:cs typeface="+mn-cs"/>
              </a:rPr>
              <a:t>在做機器學習時往往會做特徵的縮放。</a:t>
            </a:r>
          </a:p>
        </p:txBody>
      </p:sp>
    </p:spTree>
    <p:extLst>
      <p:ext uri="{BB962C8B-B14F-4D97-AF65-F5344CB8AC3E}">
        <p14:creationId xmlns:p14="http://schemas.microsoft.com/office/powerpoint/2010/main" val="2713756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資料介紹及類型節點設定</a:t>
            </a:r>
          </a:p>
        </p:txBody>
      </p:sp>
      <p:sp>
        <p:nvSpPr>
          <p:cNvPr id="10" name="矩形 9">
            <a:extLst>
              <a:ext uri="{FF2B5EF4-FFF2-40B4-BE49-F238E27FC236}">
                <a16:creationId xmlns:a16="http://schemas.microsoft.com/office/drawing/2014/main" xmlns="" id="{CDB1DAE7-D375-42A8-8725-95455262D6A4}"/>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切分訓練測試集與標準化</a:t>
            </a:r>
          </a:p>
        </p:txBody>
      </p:sp>
      <p:sp>
        <p:nvSpPr>
          <p:cNvPr id="3" name="投影片編號版面配置區 2">
            <a:extLst>
              <a:ext uri="{FF2B5EF4-FFF2-40B4-BE49-F238E27FC236}">
                <a16:creationId xmlns:a16="http://schemas.microsoft.com/office/drawing/2014/main" xmlns="" id="{3D29011B-A572-4BEC-8A1B-90F433C02DAA}"/>
              </a:ext>
            </a:extLst>
          </p:cNvPr>
          <p:cNvSpPr>
            <a:spLocks noGrp="1"/>
          </p:cNvSpPr>
          <p:nvPr>
            <p:ph type="sldNum" sz="quarter" idx="12"/>
          </p:nvPr>
        </p:nvSpPr>
        <p:spPr/>
        <p:txBody>
          <a:bodyPr/>
          <a:lstStyle/>
          <a:p>
            <a:fld id="{D7F5BB56-9B96-4394-98D1-089DE868BDAA}" type="slidenum">
              <a:rPr lang="zh-CN" altLang="en-US" smtClean="0"/>
              <a:pPr/>
              <a:t>29</a:t>
            </a:fld>
            <a:endParaRPr lang="zh-CN" altLang="en-US"/>
          </a:p>
        </p:txBody>
      </p:sp>
      <p:pic>
        <p:nvPicPr>
          <p:cNvPr id="11" name="圖片 10">
            <a:extLst>
              <a:ext uri="{FF2B5EF4-FFF2-40B4-BE49-F238E27FC236}">
                <a16:creationId xmlns:a16="http://schemas.microsoft.com/office/drawing/2014/main" xmlns="" id="{59044DF5-AF6A-478C-BDD7-83055CE7D14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526916" y="1924472"/>
            <a:ext cx="6275040" cy="787622"/>
          </a:xfrm>
          <a:prstGeom prst="rect">
            <a:avLst/>
          </a:prstGeom>
        </p:spPr>
      </p:pic>
      <p:pic>
        <p:nvPicPr>
          <p:cNvPr id="12" name="圖片 11">
            <a:extLst>
              <a:ext uri="{FF2B5EF4-FFF2-40B4-BE49-F238E27FC236}">
                <a16:creationId xmlns:a16="http://schemas.microsoft.com/office/drawing/2014/main" xmlns="" id="{886BF55D-AFE0-4DA6-8229-74DEE9ABD6F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563244" y="2779515"/>
            <a:ext cx="4238712" cy="1976254"/>
          </a:xfrm>
          <a:prstGeom prst="rect">
            <a:avLst/>
          </a:prstGeom>
        </p:spPr>
      </p:pic>
      <p:sp>
        <p:nvSpPr>
          <p:cNvPr id="13" name="文字方塊 12">
            <a:extLst>
              <a:ext uri="{FF2B5EF4-FFF2-40B4-BE49-F238E27FC236}">
                <a16:creationId xmlns:a16="http://schemas.microsoft.com/office/drawing/2014/main" xmlns="" id="{80D15CD5-994F-43C9-ADDB-CACC9E06F687}"/>
              </a:ext>
            </a:extLst>
          </p:cNvPr>
          <p:cNvSpPr txBox="1"/>
          <p:nvPr/>
        </p:nvSpPr>
        <p:spPr>
          <a:xfrm>
            <a:off x="754254" y="1204392"/>
            <a:ext cx="4928346" cy="369332"/>
          </a:xfrm>
          <a:prstGeom prst="rect">
            <a:avLst/>
          </a:prstGeom>
          <a:noFill/>
        </p:spPr>
        <p:txBody>
          <a:bodyPr wrap="square">
            <a:spAutoFit/>
          </a:bodyPr>
          <a:lstStyle/>
          <a:p>
            <a:r>
              <a:rPr lang="zh-TW" altLang="en-US" dirty="0">
                <a:latin typeface="微软雅黑" panose="020B0503020204020204" pitchFamily="34" charset="-122"/>
                <a:ea typeface="微软雅黑" panose="020B0503020204020204" pitchFamily="34" charset="-122"/>
              </a:rPr>
              <a:t>將資料切分成訓練集與測試集</a:t>
            </a:r>
          </a:p>
        </p:txBody>
      </p:sp>
    </p:spTree>
    <p:extLst>
      <p:ext uri="{BB962C8B-B14F-4D97-AF65-F5344CB8AC3E}">
        <p14:creationId xmlns:p14="http://schemas.microsoft.com/office/powerpoint/2010/main" val="758123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B427AB1B-26F8-4120-AFE8-878F59627E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14" name="矩形 13">
            <a:extLst>
              <a:ext uri="{FF2B5EF4-FFF2-40B4-BE49-F238E27FC236}">
                <a16:creationId xmlns:a16="http://schemas.microsoft.com/office/drawing/2014/main" xmlns="" id="{E968C645-B9A0-4507-9F39-8023EC3A08C8}"/>
              </a:ext>
            </a:extLst>
          </p:cNvPr>
          <p:cNvSpPr/>
          <p:nvPr/>
        </p:nvSpPr>
        <p:spPr>
          <a:xfrm>
            <a:off x="503548" y="484312"/>
            <a:ext cx="8136904" cy="417646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5" name="箭头: V 形 14">
            <a:extLst>
              <a:ext uri="{FF2B5EF4-FFF2-40B4-BE49-F238E27FC236}">
                <a16:creationId xmlns:a16="http://schemas.microsoft.com/office/drawing/2014/main" xmlns="" id="{290599D0-90EE-4E30-8AD9-9DD9E0B8A10B}"/>
              </a:ext>
            </a:extLst>
          </p:cNvPr>
          <p:cNvSpPr/>
          <p:nvPr/>
        </p:nvSpPr>
        <p:spPr>
          <a:xfrm>
            <a:off x="863588" y="484312"/>
            <a:ext cx="2196244" cy="219624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a:extLst>
              <a:ext uri="{FF2B5EF4-FFF2-40B4-BE49-F238E27FC236}">
                <a16:creationId xmlns:a16="http://schemas.microsoft.com/office/drawing/2014/main" xmlns="" id="{49459996-CAFB-4595-A682-56B6F0EE6588}"/>
              </a:ext>
            </a:extLst>
          </p:cNvPr>
          <p:cNvSpPr/>
          <p:nvPr/>
        </p:nvSpPr>
        <p:spPr>
          <a:xfrm>
            <a:off x="2267744" y="2572544"/>
            <a:ext cx="936104" cy="93610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 name="组合 93">
            <a:extLst>
              <a:ext uri="{FF2B5EF4-FFF2-40B4-BE49-F238E27FC236}">
                <a16:creationId xmlns:a16="http://schemas.microsoft.com/office/drawing/2014/main" xmlns="" id="{0B83E3D4-B569-41A1-9455-5BF7146C19D1}"/>
              </a:ext>
            </a:extLst>
          </p:cNvPr>
          <p:cNvGrpSpPr>
            <a:grpSpLocks/>
          </p:cNvGrpSpPr>
          <p:nvPr/>
        </p:nvGrpSpPr>
        <p:grpSpPr bwMode="auto">
          <a:xfrm>
            <a:off x="3702807" y="2140496"/>
            <a:ext cx="3641500" cy="679617"/>
            <a:chOff x="320318" y="607960"/>
            <a:chExt cx="4416452" cy="824600"/>
          </a:xfrm>
        </p:grpSpPr>
        <p:grpSp>
          <p:nvGrpSpPr>
            <p:cNvPr id="18" name="组合 91">
              <a:extLst>
                <a:ext uri="{FF2B5EF4-FFF2-40B4-BE49-F238E27FC236}">
                  <a16:creationId xmlns:a16="http://schemas.microsoft.com/office/drawing/2014/main" xmlns="" id="{8466CEBB-3E96-4C1C-ACA9-231F34A0A342}"/>
                </a:ext>
              </a:extLst>
            </p:cNvPr>
            <p:cNvGrpSpPr>
              <a:grpSpLocks/>
            </p:cNvGrpSpPr>
            <p:nvPr/>
          </p:nvGrpSpPr>
          <p:grpSpPr bwMode="auto">
            <a:xfrm>
              <a:off x="320318" y="607960"/>
              <a:ext cx="883920" cy="824600"/>
              <a:chOff x="320318" y="607960"/>
              <a:chExt cx="883920" cy="824600"/>
            </a:xfrm>
          </p:grpSpPr>
          <p:sp>
            <p:nvSpPr>
              <p:cNvPr id="20" name="菱形 19">
                <a:extLst>
                  <a:ext uri="{FF2B5EF4-FFF2-40B4-BE49-F238E27FC236}">
                    <a16:creationId xmlns:a16="http://schemas.microsoft.com/office/drawing/2014/main" xmlns="" id="{4B429C66-0535-47CC-8B48-DF59E9FFA813}"/>
                  </a:ext>
                </a:extLst>
              </p:cNvPr>
              <p:cNvSpPr/>
              <p:nvPr/>
            </p:nvSpPr>
            <p:spPr>
              <a:xfrm>
                <a:off x="350483" y="607960"/>
                <a:ext cx="823994" cy="8246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21" name="文本框 90">
                <a:extLst>
                  <a:ext uri="{FF2B5EF4-FFF2-40B4-BE49-F238E27FC236}">
                    <a16:creationId xmlns:a16="http://schemas.microsoft.com/office/drawing/2014/main" xmlns="" id="{A63DF7FD-5F38-433B-BFA6-6914CDF2A8F4}"/>
                  </a:ext>
                </a:extLst>
              </p:cNvPr>
              <p:cNvSpPr txBox="1">
                <a:spLocks noChangeArrowheads="1"/>
              </p:cNvSpPr>
              <p:nvPr/>
            </p:nvSpPr>
            <p:spPr bwMode="auto">
              <a:xfrm>
                <a:off x="320318" y="835594"/>
                <a:ext cx="883920" cy="36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dirty="0">
                    <a:solidFill>
                      <a:schemeClr val="bg1"/>
                    </a:solidFill>
                    <a:latin typeface="Impact" pitchFamily="34" charset="0"/>
                  </a:rPr>
                  <a:t>0</a:t>
                </a:r>
                <a:r>
                  <a:rPr lang="en-US" altLang="zh-TW" sz="1350" dirty="0">
                    <a:solidFill>
                      <a:schemeClr val="bg1"/>
                    </a:solidFill>
                    <a:latin typeface="Impact" pitchFamily="34" charset="0"/>
                  </a:rPr>
                  <a:t>1</a:t>
                </a:r>
                <a:endParaRPr lang="zh-CN" altLang="en-US" sz="1350" dirty="0">
                  <a:solidFill>
                    <a:schemeClr val="bg1"/>
                  </a:solidFill>
                  <a:latin typeface="Impact" pitchFamily="34" charset="0"/>
                </a:endParaRPr>
              </a:p>
            </p:txBody>
          </p:sp>
        </p:grpSp>
        <p:sp>
          <p:nvSpPr>
            <p:cNvPr id="19" name="文本框 92">
              <a:extLst>
                <a:ext uri="{FF2B5EF4-FFF2-40B4-BE49-F238E27FC236}">
                  <a16:creationId xmlns:a16="http://schemas.microsoft.com/office/drawing/2014/main" xmlns="" id="{AFA7CE19-65C7-4069-ADB9-8EE736A82A82}"/>
                </a:ext>
              </a:extLst>
            </p:cNvPr>
            <p:cNvSpPr txBox="1">
              <a:spLocks noChangeArrowheads="1"/>
            </p:cNvSpPr>
            <p:nvPr/>
          </p:nvSpPr>
          <p:spPr bwMode="auto">
            <a:xfrm>
              <a:off x="1275714" y="797914"/>
              <a:ext cx="3461056" cy="44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TW" altLang="en-US" dirty="0">
                  <a:solidFill>
                    <a:schemeClr val="accent1"/>
                  </a:solidFill>
                  <a:latin typeface="微软雅黑" panose="020B0503020204020204" pitchFamily="34" charset="-122"/>
                  <a:ea typeface="微软雅黑" panose="020B0503020204020204" pitchFamily="34" charset="-122"/>
                </a:rPr>
                <a:t>背景及分析目的及流程圖</a:t>
              </a:r>
            </a:p>
          </p:txBody>
        </p:sp>
      </p:grpSp>
      <p:pic>
        <p:nvPicPr>
          <p:cNvPr id="5" name="圖片 4">
            <a:extLst>
              <a:ext uri="{FF2B5EF4-FFF2-40B4-BE49-F238E27FC236}">
                <a16:creationId xmlns:a16="http://schemas.microsoft.com/office/drawing/2014/main" xmlns="" id="{41C1672C-B16E-4FD7-9BBE-D6E5822B890D}"/>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ackgroundRemoval t="23633" b="84961" l="6641" r="93945">
                        <a14:foregroundMark x1="67188" y1="32422" x2="67188" y2="32422"/>
                        <a14:foregroundMark x1="41016" y1="62109" x2="41016" y2="62109"/>
                        <a14:foregroundMark x1="60352" y1="32227" x2="60352" y2="32227"/>
                      </a14:backgroundRemoval>
                    </a14:imgEffect>
                  </a14:imgLayer>
                </a14:imgProps>
              </a:ext>
              <a:ext uri="{28A0092B-C50C-407E-A947-70E740481C1C}">
                <a14:useLocalDpi xmlns:a14="http://schemas.microsoft.com/office/drawing/2010/main"/>
              </a:ext>
            </a:extLst>
          </a:blip>
          <a:srcRect t="22684" b="13825"/>
          <a:stretch/>
        </p:blipFill>
        <p:spPr>
          <a:xfrm>
            <a:off x="6174403" y="2332263"/>
            <a:ext cx="3144438" cy="1996444"/>
          </a:xfrm>
          <a:prstGeom prst="rect">
            <a:avLst/>
          </a:prstGeom>
        </p:spPr>
      </p:pic>
      <p:sp>
        <p:nvSpPr>
          <p:cNvPr id="6" name="投影片編號版面配置區 5">
            <a:extLst>
              <a:ext uri="{FF2B5EF4-FFF2-40B4-BE49-F238E27FC236}">
                <a16:creationId xmlns:a16="http://schemas.microsoft.com/office/drawing/2014/main" xmlns="" id="{22D06912-A67C-4CAC-ACA6-CD823F296B86}"/>
              </a:ext>
            </a:extLst>
          </p:cNvPr>
          <p:cNvSpPr>
            <a:spLocks noGrp="1"/>
          </p:cNvSpPr>
          <p:nvPr>
            <p:ph type="sldNum" sz="quarter" idx="12"/>
          </p:nvPr>
        </p:nvSpPr>
        <p:spPr/>
        <p:txBody>
          <a:bodyPr/>
          <a:lstStyle/>
          <a:p>
            <a:fld id="{25567DBE-345A-4DFC-A5AF-A1AA18485CC9}" type="slidenum">
              <a:rPr lang="zh-CN" altLang="en-US" smtClean="0"/>
              <a:pPr/>
              <a:t>3</a:t>
            </a:fld>
            <a:endParaRPr lang="zh-CN" altLang="en-US"/>
          </a:p>
        </p:txBody>
      </p:sp>
    </p:spTree>
    <p:extLst>
      <p:ext uri="{BB962C8B-B14F-4D97-AF65-F5344CB8AC3E}">
        <p14:creationId xmlns:p14="http://schemas.microsoft.com/office/powerpoint/2010/main" val="3223078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xmlns="" id="{2B69900D-7B44-4E40-A516-FE709BB706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15" name="矩形 14">
            <a:extLst>
              <a:ext uri="{FF2B5EF4-FFF2-40B4-BE49-F238E27FC236}">
                <a16:creationId xmlns:a16="http://schemas.microsoft.com/office/drawing/2014/main" xmlns="" id="{45A3A55A-2F58-4D97-A166-FBB940BAA322}"/>
              </a:ext>
            </a:extLst>
          </p:cNvPr>
          <p:cNvSpPr/>
          <p:nvPr/>
        </p:nvSpPr>
        <p:spPr>
          <a:xfrm>
            <a:off x="503548" y="484312"/>
            <a:ext cx="8136904" cy="417646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6" name="箭头: V 形 15">
            <a:extLst>
              <a:ext uri="{FF2B5EF4-FFF2-40B4-BE49-F238E27FC236}">
                <a16:creationId xmlns:a16="http://schemas.microsoft.com/office/drawing/2014/main" xmlns="" id="{B91B8188-60ED-4B97-ACEE-958B8F08946A}"/>
              </a:ext>
            </a:extLst>
          </p:cNvPr>
          <p:cNvSpPr/>
          <p:nvPr/>
        </p:nvSpPr>
        <p:spPr>
          <a:xfrm>
            <a:off x="863588" y="484312"/>
            <a:ext cx="2196244" cy="219624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V 形 16">
            <a:extLst>
              <a:ext uri="{FF2B5EF4-FFF2-40B4-BE49-F238E27FC236}">
                <a16:creationId xmlns:a16="http://schemas.microsoft.com/office/drawing/2014/main" xmlns="" id="{B1856BAC-34F6-4629-8236-BBA77D445BD3}"/>
              </a:ext>
            </a:extLst>
          </p:cNvPr>
          <p:cNvSpPr/>
          <p:nvPr/>
        </p:nvSpPr>
        <p:spPr>
          <a:xfrm>
            <a:off x="2267744" y="2572544"/>
            <a:ext cx="936104" cy="93610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 name="组合 93">
            <a:extLst>
              <a:ext uri="{FF2B5EF4-FFF2-40B4-BE49-F238E27FC236}">
                <a16:creationId xmlns:a16="http://schemas.microsoft.com/office/drawing/2014/main" xmlns="" id="{E3CE5145-F985-453E-9E5F-80AA0A744931}"/>
              </a:ext>
            </a:extLst>
          </p:cNvPr>
          <p:cNvGrpSpPr>
            <a:grpSpLocks/>
          </p:cNvGrpSpPr>
          <p:nvPr/>
        </p:nvGrpSpPr>
        <p:grpSpPr bwMode="auto">
          <a:xfrm>
            <a:off x="3707396" y="1892043"/>
            <a:ext cx="3313260" cy="679617"/>
            <a:chOff x="320318" y="607960"/>
            <a:chExt cx="4018359" cy="824600"/>
          </a:xfrm>
        </p:grpSpPr>
        <p:grpSp>
          <p:nvGrpSpPr>
            <p:cNvPr id="3" name="组合 91">
              <a:extLst>
                <a:ext uri="{FF2B5EF4-FFF2-40B4-BE49-F238E27FC236}">
                  <a16:creationId xmlns:a16="http://schemas.microsoft.com/office/drawing/2014/main" xmlns="" id="{41704494-8A3D-4315-9FB9-71AFFEA2EA61}"/>
                </a:ext>
              </a:extLst>
            </p:cNvPr>
            <p:cNvGrpSpPr>
              <a:grpSpLocks/>
            </p:cNvGrpSpPr>
            <p:nvPr/>
          </p:nvGrpSpPr>
          <p:grpSpPr bwMode="auto">
            <a:xfrm>
              <a:off x="320318" y="607960"/>
              <a:ext cx="883920" cy="824600"/>
              <a:chOff x="320318" y="607960"/>
              <a:chExt cx="883920" cy="824600"/>
            </a:xfrm>
          </p:grpSpPr>
          <p:sp>
            <p:nvSpPr>
              <p:cNvPr id="5" name="菱形 4">
                <a:extLst>
                  <a:ext uri="{FF2B5EF4-FFF2-40B4-BE49-F238E27FC236}">
                    <a16:creationId xmlns:a16="http://schemas.microsoft.com/office/drawing/2014/main" xmlns="" id="{D58997CD-27D0-4C3F-9ED8-3A50DE0CA6B2}"/>
                  </a:ext>
                </a:extLst>
              </p:cNvPr>
              <p:cNvSpPr/>
              <p:nvPr/>
            </p:nvSpPr>
            <p:spPr>
              <a:xfrm>
                <a:off x="350483" y="607960"/>
                <a:ext cx="823994" cy="8246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6" name="文本框 90">
                <a:extLst>
                  <a:ext uri="{FF2B5EF4-FFF2-40B4-BE49-F238E27FC236}">
                    <a16:creationId xmlns:a16="http://schemas.microsoft.com/office/drawing/2014/main" xmlns="" id="{8E03AA3A-EB45-4353-9DE4-2360E0857CB9}"/>
                  </a:ext>
                </a:extLst>
              </p:cNvPr>
              <p:cNvSpPr txBox="1">
                <a:spLocks noChangeArrowheads="1"/>
              </p:cNvSpPr>
              <p:nvPr/>
            </p:nvSpPr>
            <p:spPr bwMode="auto">
              <a:xfrm>
                <a:off x="320318" y="835594"/>
                <a:ext cx="883920" cy="36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dirty="0">
                    <a:solidFill>
                      <a:schemeClr val="bg1"/>
                    </a:solidFill>
                    <a:latin typeface="Impact" pitchFamily="34" charset="0"/>
                  </a:rPr>
                  <a:t>0</a:t>
                </a:r>
                <a:r>
                  <a:rPr lang="en-US" altLang="zh-TW" sz="1350" dirty="0">
                    <a:solidFill>
                      <a:schemeClr val="bg1"/>
                    </a:solidFill>
                    <a:latin typeface="Impact" pitchFamily="34" charset="0"/>
                  </a:rPr>
                  <a:t>5</a:t>
                </a:r>
                <a:endParaRPr lang="zh-CN" altLang="en-US" sz="1350" dirty="0">
                  <a:solidFill>
                    <a:schemeClr val="bg1"/>
                  </a:solidFill>
                  <a:latin typeface="Impact" pitchFamily="34" charset="0"/>
                </a:endParaRPr>
              </a:p>
            </p:txBody>
          </p:sp>
        </p:grpSp>
        <p:sp>
          <p:nvSpPr>
            <p:cNvPr id="4" name="文本框 92">
              <a:extLst>
                <a:ext uri="{FF2B5EF4-FFF2-40B4-BE49-F238E27FC236}">
                  <a16:creationId xmlns:a16="http://schemas.microsoft.com/office/drawing/2014/main" xmlns="" id="{A36C2B13-1055-4F5F-BEC2-62D18BF5036C}"/>
                </a:ext>
              </a:extLst>
            </p:cNvPr>
            <p:cNvSpPr txBox="1">
              <a:spLocks noChangeArrowheads="1"/>
            </p:cNvSpPr>
            <p:nvPr/>
          </p:nvSpPr>
          <p:spPr bwMode="auto">
            <a:xfrm>
              <a:off x="1275715" y="797914"/>
              <a:ext cx="3062962" cy="44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TW" altLang="en-US" dirty="0">
                  <a:solidFill>
                    <a:schemeClr val="accent1"/>
                  </a:solidFill>
                  <a:latin typeface="微软雅黑" panose="020B0503020204020204" pitchFamily="34" charset="-122"/>
                  <a:ea typeface="微软雅黑" panose="020B0503020204020204" pitchFamily="34" charset="-122"/>
                </a:rPr>
                <a:t>演算方式內容與結果</a:t>
              </a:r>
            </a:p>
          </p:txBody>
        </p:sp>
      </p:grpSp>
      <p:sp>
        <p:nvSpPr>
          <p:cNvPr id="10" name="文本框 9">
            <a:extLst>
              <a:ext uri="{FF2B5EF4-FFF2-40B4-BE49-F238E27FC236}">
                <a16:creationId xmlns:a16="http://schemas.microsoft.com/office/drawing/2014/main" xmlns="" id="{AA0658CA-75AB-4A5B-AF34-ADF696F35B58}"/>
              </a:ext>
            </a:extLst>
          </p:cNvPr>
          <p:cNvSpPr txBox="1"/>
          <p:nvPr/>
        </p:nvSpPr>
        <p:spPr>
          <a:xfrm>
            <a:off x="4411676" y="2602090"/>
            <a:ext cx="2608980" cy="1734577"/>
          </a:xfrm>
          <a:prstGeom prst="rect">
            <a:avLst/>
          </a:prstGeom>
          <a:noFill/>
        </p:spPr>
        <p:txBody>
          <a:bodyPr wrap="square" lIns="0" tIns="0" rIns="0" bIns="0" rtlCol="0">
            <a:spAutoFit/>
          </a:bodyPr>
          <a:lstStyle/>
          <a:p>
            <a:pPr marL="171450" indent="-171450">
              <a:lnSpc>
                <a:spcPct val="120000"/>
              </a:lnSpc>
              <a:buFont typeface="Arial" panose="020B0604020202020204" pitchFamily="34" charset="0"/>
              <a:buChar char="•"/>
            </a:pPr>
            <a:r>
              <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1.</a:t>
            </a:r>
            <a:r>
              <a:rPr lang="zh-TW"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決策樹</a:t>
            </a:r>
            <a:endParaRPr lang="en-GB"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Arial" panose="020B0604020202020204" pitchFamily="34" charset="0"/>
              <a:buChar char="•"/>
            </a:pPr>
            <a:r>
              <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2.</a:t>
            </a:r>
            <a:r>
              <a:rPr lang="zh-TW"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貝氏分類器 </a:t>
            </a:r>
            <a:endPar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Arial" panose="020B0604020202020204" pitchFamily="34" charset="0"/>
              <a:buChar char="•"/>
            </a:pPr>
            <a:r>
              <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3.</a:t>
            </a:r>
            <a:r>
              <a:rPr lang="zh-TW"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隨機森林</a:t>
            </a:r>
            <a:endPar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a:p>
            <a:pPr marL="171450" indent="-171450">
              <a:lnSpc>
                <a:spcPct val="120000"/>
              </a:lnSpc>
              <a:buFont typeface="Arial" panose="020B0604020202020204" pitchFamily="34" charset="0"/>
              <a:buChar char="•"/>
            </a:pPr>
            <a:r>
              <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4. </a:t>
            </a:r>
            <a:r>
              <a:rPr lang="en-US" altLang="zh-TW" sz="2400" dirty="0" err="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SVM</a:t>
            </a:r>
            <a:r>
              <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TW" altLang="en-US"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分類器</a:t>
            </a:r>
            <a:endParaRPr lang="en-US" altLang="zh-TW" sz="24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0" name="圖片 19">
            <a:extLst>
              <a:ext uri="{FF2B5EF4-FFF2-40B4-BE49-F238E27FC236}">
                <a16:creationId xmlns:a16="http://schemas.microsoft.com/office/drawing/2014/main" xmlns="" id="{9708D334-0680-436C-8998-70AC000563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624228" y="2818380"/>
            <a:ext cx="1270028" cy="1270028"/>
          </a:xfrm>
          <a:prstGeom prst="rect">
            <a:avLst/>
          </a:prstGeom>
        </p:spPr>
      </p:pic>
      <p:sp>
        <p:nvSpPr>
          <p:cNvPr id="21" name="投影片編號版面配置區 20">
            <a:extLst>
              <a:ext uri="{FF2B5EF4-FFF2-40B4-BE49-F238E27FC236}">
                <a16:creationId xmlns:a16="http://schemas.microsoft.com/office/drawing/2014/main" xmlns="" id="{867B76E2-B1B3-4F5A-B2A8-6FC2775A9E77}"/>
              </a:ext>
            </a:extLst>
          </p:cNvPr>
          <p:cNvSpPr>
            <a:spLocks noGrp="1"/>
          </p:cNvSpPr>
          <p:nvPr>
            <p:ph type="sldNum" sz="quarter" idx="12"/>
          </p:nvPr>
        </p:nvSpPr>
        <p:spPr/>
        <p:txBody>
          <a:bodyPr/>
          <a:lstStyle/>
          <a:p>
            <a:fld id="{25567DBE-345A-4DFC-A5AF-A1AA18485CC9}" type="slidenum">
              <a:rPr lang="zh-CN" altLang="en-US" smtClean="0"/>
              <a:pPr/>
              <a:t>30</a:t>
            </a:fld>
            <a:endParaRPr lang="zh-CN" altLang="en-US"/>
          </a:p>
        </p:txBody>
      </p:sp>
    </p:spTree>
    <p:extLst>
      <p:ext uri="{BB962C8B-B14F-4D97-AF65-F5344CB8AC3E}">
        <p14:creationId xmlns:p14="http://schemas.microsoft.com/office/powerpoint/2010/main" val="33027199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演算方式內容與結果</a:t>
            </a:r>
          </a:p>
        </p:txBody>
      </p:sp>
      <p:grpSp>
        <p:nvGrpSpPr>
          <p:cNvPr id="5" name="群組 4">
            <a:extLst>
              <a:ext uri="{FF2B5EF4-FFF2-40B4-BE49-F238E27FC236}">
                <a16:creationId xmlns:a16="http://schemas.microsoft.com/office/drawing/2014/main" xmlns="" id="{357ADE45-BA5C-47E2-A1C2-4BF5067BDCBE}"/>
              </a:ext>
            </a:extLst>
          </p:cNvPr>
          <p:cNvGrpSpPr/>
          <p:nvPr/>
        </p:nvGrpSpPr>
        <p:grpSpPr>
          <a:xfrm>
            <a:off x="395537" y="741669"/>
            <a:ext cx="1184807" cy="576065"/>
            <a:chOff x="4771696" y="2395719"/>
            <a:chExt cx="1721446" cy="836984"/>
          </a:xfrm>
        </p:grpSpPr>
        <p:sp>
          <p:nvSpPr>
            <p:cNvPr id="6" name="任意多边形 19">
              <a:extLst>
                <a:ext uri="{FF2B5EF4-FFF2-40B4-BE49-F238E27FC236}">
                  <a16:creationId xmlns:a16="http://schemas.microsoft.com/office/drawing/2014/main" xmlns="" id="{4E8A6E3C-AC23-43C3-B3D1-E37A914EF060}"/>
                </a:ext>
              </a:extLst>
            </p:cNvPr>
            <p:cNvSpPr/>
            <p:nvPr/>
          </p:nvSpPr>
          <p:spPr>
            <a:xfrm rot="5400000">
              <a:off x="5444675" y="2184235"/>
              <a:ext cx="836984" cy="1259951"/>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7" name="椭圆 21">
              <a:extLst>
                <a:ext uri="{FF2B5EF4-FFF2-40B4-BE49-F238E27FC236}">
                  <a16:creationId xmlns:a16="http://schemas.microsoft.com/office/drawing/2014/main" xmlns="" id="{BBEAFE72-A01D-46D7-A8C9-617097FA4EE1}"/>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8" name="矩形 7">
              <a:extLst>
                <a:ext uri="{FF2B5EF4-FFF2-40B4-BE49-F238E27FC236}">
                  <a16:creationId xmlns:a16="http://schemas.microsoft.com/office/drawing/2014/main" xmlns="" id="{A4FF79D2-D178-4CD7-AAD2-C6E532A0BE6E}"/>
                </a:ext>
              </a:extLst>
            </p:cNvPr>
            <p:cNvSpPr/>
            <p:nvPr/>
          </p:nvSpPr>
          <p:spPr>
            <a:xfrm>
              <a:off x="4843551" y="2544233"/>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sp>
        <p:nvSpPr>
          <p:cNvPr id="13"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565EEA48-3CEF-44DA-8B28-E8F38E725DC8}"/>
              </a:ext>
            </a:extLst>
          </p:cNvPr>
          <p:cNvSpPr/>
          <p:nvPr/>
        </p:nvSpPr>
        <p:spPr>
          <a:xfrm>
            <a:off x="1691680" y="828497"/>
            <a:ext cx="1022718" cy="377026"/>
          </a:xfrm>
          <a:prstGeom prst="rect">
            <a:avLst/>
          </a:prstGeom>
        </p:spPr>
        <p:txBody>
          <a:bodyPr wrap="square" lIns="68580" tIns="34290" rIns="68580" bIns="34290">
            <a:spAutoFit/>
          </a:bodyPr>
          <a:lstStyle/>
          <a:p>
            <a:r>
              <a:rPr lang="zh-TW" altLang="en-US" sz="2000" dirty="0">
                <a:solidFill>
                  <a:schemeClr val="tx1"/>
                </a:solidFill>
                <a:latin typeface="微软雅黑" panose="020B0503020204020204" pitchFamily="34" charset="-122"/>
                <a:ea typeface="微软雅黑" panose="020B0503020204020204" pitchFamily="34" charset="-122"/>
              </a:rPr>
              <a:t>決策樹</a:t>
            </a:r>
            <a:endParaRPr lang="zh-CN" altLang="en-US" sz="1200" kern="0" dirty="0">
              <a:solidFill>
                <a:schemeClr val="tx1">
                  <a:lumMod val="50000"/>
                  <a:lumOff val="50000"/>
                </a:schemeClr>
              </a:solidFill>
              <a:latin typeface="微软雅黑" pitchFamily="34" charset="-122"/>
              <a:ea typeface="微软雅黑" pitchFamily="34" charset="-122"/>
            </a:endParaRPr>
          </a:p>
        </p:txBody>
      </p:sp>
      <p:pic>
        <p:nvPicPr>
          <p:cNvPr id="18" name="圖片 17">
            <a:extLst>
              <a:ext uri="{FF2B5EF4-FFF2-40B4-BE49-F238E27FC236}">
                <a16:creationId xmlns:a16="http://schemas.microsoft.com/office/drawing/2014/main" xmlns="" id="{51AEBDFF-6A65-40AB-929C-76E5660991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1266" y="789473"/>
            <a:ext cx="480456" cy="480456"/>
          </a:xfrm>
          <a:prstGeom prst="rect">
            <a:avLst/>
          </a:prstGeom>
        </p:spPr>
      </p:pic>
      <p:sp>
        <p:nvSpPr>
          <p:cNvPr id="3" name="投影片編號版面配置區 2">
            <a:extLst>
              <a:ext uri="{FF2B5EF4-FFF2-40B4-BE49-F238E27FC236}">
                <a16:creationId xmlns:a16="http://schemas.microsoft.com/office/drawing/2014/main" xmlns="" id="{450EC385-8C16-4FD2-AB47-679A27E56B83}"/>
              </a:ext>
            </a:extLst>
          </p:cNvPr>
          <p:cNvSpPr>
            <a:spLocks noGrp="1"/>
          </p:cNvSpPr>
          <p:nvPr>
            <p:ph type="sldNum" sz="quarter" idx="12"/>
          </p:nvPr>
        </p:nvSpPr>
        <p:spPr/>
        <p:txBody>
          <a:bodyPr/>
          <a:lstStyle/>
          <a:p>
            <a:fld id="{D7F5BB56-9B96-4394-98D1-089DE868BDAA}" type="slidenum">
              <a:rPr lang="zh-CN" altLang="en-US" smtClean="0"/>
              <a:pPr/>
              <a:t>31</a:t>
            </a:fld>
            <a:endParaRPr lang="zh-CN" altLang="en-US"/>
          </a:p>
        </p:txBody>
      </p:sp>
      <p:pic>
        <p:nvPicPr>
          <p:cNvPr id="12" name="圖片 11"/>
          <p:cNvPicPr>
            <a:picLocks noChangeAspect="1"/>
          </p:cNvPicPr>
          <p:nvPr/>
        </p:nvPicPr>
        <p:blipFill rotWithShape="1">
          <a:blip r:embed="rId3"/>
          <a:srcRect l="19682" t="32499" r="44881" b="23401"/>
          <a:stretch/>
        </p:blipFill>
        <p:spPr>
          <a:xfrm>
            <a:off x="2700109" y="789474"/>
            <a:ext cx="5684659" cy="3979262"/>
          </a:xfrm>
          <a:prstGeom prst="rect">
            <a:avLst/>
          </a:prstGeom>
        </p:spPr>
      </p:pic>
    </p:spTree>
    <p:extLst>
      <p:ext uri="{BB962C8B-B14F-4D97-AF65-F5344CB8AC3E}">
        <p14:creationId xmlns:p14="http://schemas.microsoft.com/office/powerpoint/2010/main" val="3348927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演算方式內容與結果</a:t>
            </a:r>
          </a:p>
        </p:txBody>
      </p:sp>
      <p:grpSp>
        <p:nvGrpSpPr>
          <p:cNvPr id="5" name="群組 4">
            <a:extLst>
              <a:ext uri="{FF2B5EF4-FFF2-40B4-BE49-F238E27FC236}">
                <a16:creationId xmlns:a16="http://schemas.microsoft.com/office/drawing/2014/main" xmlns="" id="{357ADE45-BA5C-47E2-A1C2-4BF5067BDCBE}"/>
              </a:ext>
            </a:extLst>
          </p:cNvPr>
          <p:cNvGrpSpPr/>
          <p:nvPr/>
        </p:nvGrpSpPr>
        <p:grpSpPr>
          <a:xfrm>
            <a:off x="395537" y="741669"/>
            <a:ext cx="1184807" cy="576065"/>
            <a:chOff x="4771696" y="2395719"/>
            <a:chExt cx="1721446" cy="836984"/>
          </a:xfrm>
        </p:grpSpPr>
        <p:sp>
          <p:nvSpPr>
            <p:cNvPr id="6" name="任意多边形 19">
              <a:extLst>
                <a:ext uri="{FF2B5EF4-FFF2-40B4-BE49-F238E27FC236}">
                  <a16:creationId xmlns:a16="http://schemas.microsoft.com/office/drawing/2014/main" xmlns="" id="{4E8A6E3C-AC23-43C3-B3D1-E37A914EF060}"/>
                </a:ext>
              </a:extLst>
            </p:cNvPr>
            <p:cNvSpPr/>
            <p:nvPr/>
          </p:nvSpPr>
          <p:spPr>
            <a:xfrm rot="5400000">
              <a:off x="5444675" y="2184235"/>
              <a:ext cx="836984" cy="1259951"/>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7" name="椭圆 21">
              <a:extLst>
                <a:ext uri="{FF2B5EF4-FFF2-40B4-BE49-F238E27FC236}">
                  <a16:creationId xmlns:a16="http://schemas.microsoft.com/office/drawing/2014/main" xmlns="" id="{BBEAFE72-A01D-46D7-A8C9-617097FA4EE1}"/>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8" name="矩形 7">
              <a:extLst>
                <a:ext uri="{FF2B5EF4-FFF2-40B4-BE49-F238E27FC236}">
                  <a16:creationId xmlns:a16="http://schemas.microsoft.com/office/drawing/2014/main" xmlns="" id="{A4FF79D2-D178-4CD7-AAD2-C6E532A0BE6E}"/>
                </a:ext>
              </a:extLst>
            </p:cNvPr>
            <p:cNvSpPr/>
            <p:nvPr/>
          </p:nvSpPr>
          <p:spPr>
            <a:xfrm>
              <a:off x="4843551" y="2544233"/>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sp>
        <p:nvSpPr>
          <p:cNvPr id="13"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565EEA48-3CEF-44DA-8B28-E8F38E725DC8}"/>
              </a:ext>
            </a:extLst>
          </p:cNvPr>
          <p:cNvSpPr/>
          <p:nvPr/>
        </p:nvSpPr>
        <p:spPr>
          <a:xfrm>
            <a:off x="1691680" y="828497"/>
            <a:ext cx="1476164" cy="377026"/>
          </a:xfrm>
          <a:prstGeom prst="rect">
            <a:avLst/>
          </a:prstGeom>
        </p:spPr>
        <p:txBody>
          <a:bodyPr wrap="square" lIns="68580" tIns="34290" rIns="68580" bIns="34290">
            <a:spAutoFit/>
          </a:bodyPr>
          <a:lstStyle/>
          <a:p>
            <a:r>
              <a:rPr lang="zh-TW" altLang="en-US" sz="2000" dirty="0">
                <a:solidFill>
                  <a:schemeClr val="tx1"/>
                </a:solidFill>
                <a:latin typeface="微软雅黑" panose="020B0503020204020204" pitchFamily="34" charset="-122"/>
                <a:ea typeface="微软雅黑" panose="020B0503020204020204" pitchFamily="34" charset="-122"/>
              </a:rPr>
              <a:t>貝氏分類器  </a:t>
            </a:r>
            <a:endParaRPr lang="zh-CN" altLang="en-US" sz="1200" kern="0" dirty="0">
              <a:solidFill>
                <a:schemeClr val="tx1">
                  <a:lumMod val="50000"/>
                  <a:lumOff val="50000"/>
                </a:schemeClr>
              </a:solidFill>
              <a:latin typeface="微软雅黑" pitchFamily="34" charset="-122"/>
              <a:ea typeface="微软雅黑" pitchFamily="34" charset="-122"/>
            </a:endParaRPr>
          </a:p>
        </p:txBody>
      </p:sp>
      <p:pic>
        <p:nvPicPr>
          <p:cNvPr id="18" name="圖片 17">
            <a:extLst>
              <a:ext uri="{FF2B5EF4-FFF2-40B4-BE49-F238E27FC236}">
                <a16:creationId xmlns:a16="http://schemas.microsoft.com/office/drawing/2014/main" xmlns="" id="{51AEBDFF-6A65-40AB-929C-76E5660991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1266" y="789473"/>
            <a:ext cx="480456" cy="480456"/>
          </a:xfrm>
          <a:prstGeom prst="rect">
            <a:avLst/>
          </a:prstGeom>
        </p:spPr>
      </p:pic>
      <p:sp>
        <p:nvSpPr>
          <p:cNvPr id="3" name="投影片編號版面配置區 2">
            <a:extLst>
              <a:ext uri="{FF2B5EF4-FFF2-40B4-BE49-F238E27FC236}">
                <a16:creationId xmlns:a16="http://schemas.microsoft.com/office/drawing/2014/main" xmlns="" id="{78752A6F-6229-4E69-BFB4-BF5BC492E1A6}"/>
              </a:ext>
            </a:extLst>
          </p:cNvPr>
          <p:cNvSpPr>
            <a:spLocks noGrp="1"/>
          </p:cNvSpPr>
          <p:nvPr>
            <p:ph type="sldNum" sz="quarter" idx="12"/>
          </p:nvPr>
        </p:nvSpPr>
        <p:spPr/>
        <p:txBody>
          <a:bodyPr/>
          <a:lstStyle/>
          <a:p>
            <a:fld id="{D7F5BB56-9B96-4394-98D1-089DE868BDAA}" type="slidenum">
              <a:rPr lang="zh-CN" altLang="en-US" smtClean="0"/>
              <a:pPr/>
              <a:t>32</a:t>
            </a:fld>
            <a:endParaRPr lang="zh-CN" altLang="en-US"/>
          </a:p>
        </p:txBody>
      </p:sp>
      <p:pic>
        <p:nvPicPr>
          <p:cNvPr id="9" name="圖片 8"/>
          <p:cNvPicPr>
            <a:picLocks noChangeAspect="1"/>
          </p:cNvPicPr>
          <p:nvPr/>
        </p:nvPicPr>
        <p:blipFill rotWithShape="1">
          <a:blip r:embed="rId3"/>
          <a:srcRect l="19682" t="38100" r="46456" b="18807"/>
          <a:stretch/>
        </p:blipFill>
        <p:spPr>
          <a:xfrm>
            <a:off x="3171242" y="828497"/>
            <a:ext cx="5532164" cy="3960144"/>
          </a:xfrm>
          <a:prstGeom prst="rect">
            <a:avLst/>
          </a:prstGeom>
        </p:spPr>
      </p:pic>
    </p:spTree>
    <p:extLst>
      <p:ext uri="{BB962C8B-B14F-4D97-AF65-F5344CB8AC3E}">
        <p14:creationId xmlns:p14="http://schemas.microsoft.com/office/powerpoint/2010/main" val="1547500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演算方式內容與結果</a:t>
            </a:r>
          </a:p>
        </p:txBody>
      </p:sp>
      <p:grpSp>
        <p:nvGrpSpPr>
          <p:cNvPr id="5" name="群組 4">
            <a:extLst>
              <a:ext uri="{FF2B5EF4-FFF2-40B4-BE49-F238E27FC236}">
                <a16:creationId xmlns:a16="http://schemas.microsoft.com/office/drawing/2014/main" xmlns="" id="{357ADE45-BA5C-47E2-A1C2-4BF5067BDCBE}"/>
              </a:ext>
            </a:extLst>
          </p:cNvPr>
          <p:cNvGrpSpPr/>
          <p:nvPr/>
        </p:nvGrpSpPr>
        <p:grpSpPr>
          <a:xfrm>
            <a:off x="395537" y="741669"/>
            <a:ext cx="1184807" cy="576065"/>
            <a:chOff x="4771696" y="2395719"/>
            <a:chExt cx="1721446" cy="836984"/>
          </a:xfrm>
        </p:grpSpPr>
        <p:sp>
          <p:nvSpPr>
            <p:cNvPr id="6" name="任意多边形 19">
              <a:extLst>
                <a:ext uri="{FF2B5EF4-FFF2-40B4-BE49-F238E27FC236}">
                  <a16:creationId xmlns:a16="http://schemas.microsoft.com/office/drawing/2014/main" xmlns="" id="{4E8A6E3C-AC23-43C3-B3D1-E37A914EF060}"/>
                </a:ext>
              </a:extLst>
            </p:cNvPr>
            <p:cNvSpPr/>
            <p:nvPr/>
          </p:nvSpPr>
          <p:spPr>
            <a:xfrm rot="5400000">
              <a:off x="5444675" y="2184235"/>
              <a:ext cx="836984" cy="1259951"/>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7" name="椭圆 21">
              <a:extLst>
                <a:ext uri="{FF2B5EF4-FFF2-40B4-BE49-F238E27FC236}">
                  <a16:creationId xmlns:a16="http://schemas.microsoft.com/office/drawing/2014/main" xmlns="" id="{BBEAFE72-A01D-46D7-A8C9-617097FA4EE1}"/>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8" name="矩形 7">
              <a:extLst>
                <a:ext uri="{FF2B5EF4-FFF2-40B4-BE49-F238E27FC236}">
                  <a16:creationId xmlns:a16="http://schemas.microsoft.com/office/drawing/2014/main" xmlns="" id="{A4FF79D2-D178-4CD7-AAD2-C6E532A0BE6E}"/>
                </a:ext>
              </a:extLst>
            </p:cNvPr>
            <p:cNvSpPr/>
            <p:nvPr/>
          </p:nvSpPr>
          <p:spPr>
            <a:xfrm>
              <a:off x="4843551" y="2544233"/>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3</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sp>
        <p:nvSpPr>
          <p:cNvPr id="13"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565EEA48-3CEF-44DA-8B28-E8F38E725DC8}"/>
              </a:ext>
            </a:extLst>
          </p:cNvPr>
          <p:cNvSpPr/>
          <p:nvPr/>
        </p:nvSpPr>
        <p:spPr>
          <a:xfrm>
            <a:off x="1691680" y="828497"/>
            <a:ext cx="1476164" cy="377026"/>
          </a:xfrm>
          <a:prstGeom prst="rect">
            <a:avLst/>
          </a:prstGeom>
        </p:spPr>
        <p:txBody>
          <a:bodyPr wrap="square" lIns="68580" tIns="34290" rIns="68580" bIns="34290">
            <a:spAutoFit/>
          </a:bodyPr>
          <a:lstStyle/>
          <a:p>
            <a:r>
              <a:rPr lang="zh-TW" altLang="en-US" sz="2000" dirty="0">
                <a:solidFill>
                  <a:schemeClr val="tx1"/>
                </a:solidFill>
                <a:latin typeface="微软雅黑" panose="020B0503020204020204" pitchFamily="34" charset="-122"/>
                <a:ea typeface="微软雅黑" panose="020B0503020204020204" pitchFamily="34" charset="-122"/>
              </a:rPr>
              <a:t>隨機森林</a:t>
            </a:r>
            <a:endParaRPr lang="zh-CN" altLang="en-US" sz="1200" kern="0" dirty="0">
              <a:solidFill>
                <a:schemeClr val="tx1">
                  <a:lumMod val="50000"/>
                  <a:lumOff val="50000"/>
                </a:schemeClr>
              </a:solidFill>
              <a:latin typeface="微软雅黑" pitchFamily="34" charset="-122"/>
              <a:ea typeface="微软雅黑" pitchFamily="34" charset="-122"/>
            </a:endParaRPr>
          </a:p>
        </p:txBody>
      </p:sp>
      <p:pic>
        <p:nvPicPr>
          <p:cNvPr id="18" name="圖片 17">
            <a:extLst>
              <a:ext uri="{FF2B5EF4-FFF2-40B4-BE49-F238E27FC236}">
                <a16:creationId xmlns:a16="http://schemas.microsoft.com/office/drawing/2014/main" xmlns="" id="{51AEBDFF-6A65-40AB-929C-76E5660991D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1266" y="789473"/>
            <a:ext cx="480456" cy="480456"/>
          </a:xfrm>
          <a:prstGeom prst="rect">
            <a:avLst/>
          </a:prstGeom>
        </p:spPr>
      </p:pic>
      <p:sp>
        <p:nvSpPr>
          <p:cNvPr id="3" name="投影片編號版面配置區 2">
            <a:extLst>
              <a:ext uri="{FF2B5EF4-FFF2-40B4-BE49-F238E27FC236}">
                <a16:creationId xmlns:a16="http://schemas.microsoft.com/office/drawing/2014/main" xmlns="" id="{78752A6F-6229-4E69-BFB4-BF5BC492E1A6}"/>
              </a:ext>
            </a:extLst>
          </p:cNvPr>
          <p:cNvSpPr>
            <a:spLocks noGrp="1"/>
          </p:cNvSpPr>
          <p:nvPr>
            <p:ph type="sldNum" sz="quarter" idx="12"/>
          </p:nvPr>
        </p:nvSpPr>
        <p:spPr/>
        <p:txBody>
          <a:bodyPr/>
          <a:lstStyle/>
          <a:p>
            <a:fld id="{D7F5BB56-9B96-4394-98D1-089DE868BDAA}" type="slidenum">
              <a:rPr lang="zh-CN" altLang="en-US" smtClean="0"/>
              <a:pPr/>
              <a:t>33</a:t>
            </a:fld>
            <a:endParaRPr lang="zh-CN" altLang="en-US"/>
          </a:p>
        </p:txBody>
      </p:sp>
      <p:pic>
        <p:nvPicPr>
          <p:cNvPr id="4" name="圖片 3"/>
          <p:cNvPicPr>
            <a:picLocks noChangeAspect="1"/>
          </p:cNvPicPr>
          <p:nvPr/>
        </p:nvPicPr>
        <p:blipFill rotWithShape="1">
          <a:blip r:embed="rId3"/>
          <a:srcRect l="19687" t="33599" r="46451" b="23002"/>
          <a:stretch/>
        </p:blipFill>
        <p:spPr>
          <a:xfrm>
            <a:off x="2879812" y="701674"/>
            <a:ext cx="5660297" cy="4080679"/>
          </a:xfrm>
          <a:prstGeom prst="rect">
            <a:avLst/>
          </a:prstGeom>
        </p:spPr>
      </p:pic>
    </p:spTree>
    <p:extLst>
      <p:ext uri="{BB962C8B-B14F-4D97-AF65-F5344CB8AC3E}">
        <p14:creationId xmlns:p14="http://schemas.microsoft.com/office/powerpoint/2010/main" val="58566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srcRect l="19547" t="28978" r="21785" b="22022"/>
          <a:stretch/>
        </p:blipFill>
        <p:spPr>
          <a:xfrm>
            <a:off x="1286086" y="1174471"/>
            <a:ext cx="7691101" cy="3613269"/>
          </a:xfrm>
          <a:prstGeom prst="rect">
            <a:avLst/>
          </a:prstGeom>
        </p:spPr>
      </p:pic>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演算方式內容與結果</a:t>
            </a:r>
          </a:p>
        </p:txBody>
      </p:sp>
      <p:grpSp>
        <p:nvGrpSpPr>
          <p:cNvPr id="5" name="群組 4">
            <a:extLst>
              <a:ext uri="{FF2B5EF4-FFF2-40B4-BE49-F238E27FC236}">
                <a16:creationId xmlns:a16="http://schemas.microsoft.com/office/drawing/2014/main" xmlns="" id="{357ADE45-BA5C-47E2-A1C2-4BF5067BDCBE}"/>
              </a:ext>
            </a:extLst>
          </p:cNvPr>
          <p:cNvGrpSpPr/>
          <p:nvPr/>
        </p:nvGrpSpPr>
        <p:grpSpPr>
          <a:xfrm>
            <a:off x="395537" y="741669"/>
            <a:ext cx="1184807" cy="576065"/>
            <a:chOff x="4771696" y="2395719"/>
            <a:chExt cx="1721446" cy="836984"/>
          </a:xfrm>
        </p:grpSpPr>
        <p:sp>
          <p:nvSpPr>
            <p:cNvPr id="6" name="任意多边形 19">
              <a:extLst>
                <a:ext uri="{FF2B5EF4-FFF2-40B4-BE49-F238E27FC236}">
                  <a16:creationId xmlns:a16="http://schemas.microsoft.com/office/drawing/2014/main" xmlns="" id="{4E8A6E3C-AC23-43C3-B3D1-E37A914EF060}"/>
                </a:ext>
              </a:extLst>
            </p:cNvPr>
            <p:cNvSpPr/>
            <p:nvPr/>
          </p:nvSpPr>
          <p:spPr>
            <a:xfrm rot="5400000">
              <a:off x="5444675" y="2184235"/>
              <a:ext cx="836984" cy="1259951"/>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7" name="椭圆 21">
              <a:extLst>
                <a:ext uri="{FF2B5EF4-FFF2-40B4-BE49-F238E27FC236}">
                  <a16:creationId xmlns:a16="http://schemas.microsoft.com/office/drawing/2014/main" xmlns="" id="{BBEAFE72-A01D-46D7-A8C9-617097FA4EE1}"/>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8" name="矩形 7">
              <a:extLst>
                <a:ext uri="{FF2B5EF4-FFF2-40B4-BE49-F238E27FC236}">
                  <a16:creationId xmlns:a16="http://schemas.microsoft.com/office/drawing/2014/main" xmlns="" id="{A4FF79D2-D178-4CD7-AAD2-C6E532A0BE6E}"/>
                </a:ext>
              </a:extLst>
            </p:cNvPr>
            <p:cNvSpPr/>
            <p:nvPr/>
          </p:nvSpPr>
          <p:spPr>
            <a:xfrm>
              <a:off x="4843551" y="2544233"/>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sp>
        <p:nvSpPr>
          <p:cNvPr id="13"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565EEA48-3CEF-44DA-8B28-E8F38E725DC8}"/>
              </a:ext>
            </a:extLst>
          </p:cNvPr>
          <p:cNvSpPr/>
          <p:nvPr/>
        </p:nvSpPr>
        <p:spPr>
          <a:xfrm>
            <a:off x="1691679" y="828497"/>
            <a:ext cx="3960441" cy="377026"/>
          </a:xfrm>
          <a:prstGeom prst="rect">
            <a:avLst/>
          </a:prstGeom>
        </p:spPr>
        <p:txBody>
          <a:bodyPr wrap="square" lIns="68580" tIns="34290" rIns="68580" bIns="34290">
            <a:spAutoFit/>
          </a:bodyPr>
          <a:lstStyle/>
          <a:p>
            <a:r>
              <a:rPr lang="en-US" altLang="zh-TW" sz="2000" dirty="0" err="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SVM</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TW" altLang="en-US"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分類器</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TW" altLang="en-US"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RBF</a:t>
            </a:r>
            <a:r>
              <a:rPr lang="zh-TW" altLang="en-US"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核</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TW" sz="2000" b="0" i="0" dirty="0">
                <a:solidFill>
                  <a:srgbClr val="3D3D3D"/>
                </a:solidFill>
                <a:effectLst/>
                <a:latin typeface="-apple-system"/>
              </a:rPr>
              <a:t>RBF kernel</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200" kern="0" dirty="0">
              <a:solidFill>
                <a:schemeClr val="tx1">
                  <a:lumMod val="50000"/>
                  <a:lumOff val="50000"/>
                </a:schemeClr>
              </a:solidFill>
              <a:latin typeface="微软雅黑" pitchFamily="34" charset="-122"/>
              <a:ea typeface="微软雅黑" pitchFamily="34" charset="-122"/>
            </a:endParaRPr>
          </a:p>
        </p:txBody>
      </p:sp>
      <p:pic>
        <p:nvPicPr>
          <p:cNvPr id="18" name="圖片 17">
            <a:extLst>
              <a:ext uri="{FF2B5EF4-FFF2-40B4-BE49-F238E27FC236}">
                <a16:creationId xmlns:a16="http://schemas.microsoft.com/office/drawing/2014/main" xmlns="" id="{51AEBDFF-6A65-40AB-929C-76E5660991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1266" y="789473"/>
            <a:ext cx="480456" cy="480456"/>
          </a:xfrm>
          <a:prstGeom prst="rect">
            <a:avLst/>
          </a:prstGeom>
        </p:spPr>
      </p:pic>
      <p:sp>
        <p:nvSpPr>
          <p:cNvPr id="3" name="投影片編號版面配置區 2">
            <a:extLst>
              <a:ext uri="{FF2B5EF4-FFF2-40B4-BE49-F238E27FC236}">
                <a16:creationId xmlns:a16="http://schemas.microsoft.com/office/drawing/2014/main" xmlns="" id="{78752A6F-6229-4E69-BFB4-BF5BC492E1A6}"/>
              </a:ext>
            </a:extLst>
          </p:cNvPr>
          <p:cNvSpPr>
            <a:spLocks noGrp="1"/>
          </p:cNvSpPr>
          <p:nvPr>
            <p:ph type="sldNum" sz="quarter" idx="12"/>
          </p:nvPr>
        </p:nvSpPr>
        <p:spPr/>
        <p:txBody>
          <a:bodyPr/>
          <a:lstStyle/>
          <a:p>
            <a:fld id="{D7F5BB56-9B96-4394-98D1-089DE868BDAA}" type="slidenum">
              <a:rPr lang="zh-CN" altLang="en-US" smtClean="0"/>
              <a:pPr/>
              <a:t>34</a:t>
            </a:fld>
            <a:endParaRPr lang="zh-CN" altLang="en-US"/>
          </a:p>
        </p:txBody>
      </p:sp>
    </p:spTree>
    <p:extLst>
      <p:ext uri="{BB962C8B-B14F-4D97-AF65-F5344CB8AC3E}">
        <p14:creationId xmlns:p14="http://schemas.microsoft.com/office/powerpoint/2010/main" val="39284349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srcRect l="20075" t="33201" r="43700" b="23400"/>
          <a:stretch/>
        </p:blipFill>
        <p:spPr>
          <a:xfrm>
            <a:off x="3329862" y="1190135"/>
            <a:ext cx="5508612" cy="3712326"/>
          </a:xfrm>
          <a:prstGeom prst="rect">
            <a:avLst/>
          </a:prstGeom>
        </p:spPr>
      </p:pic>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演算方式內容與結果</a:t>
            </a:r>
          </a:p>
        </p:txBody>
      </p:sp>
      <p:grpSp>
        <p:nvGrpSpPr>
          <p:cNvPr id="5" name="群組 4">
            <a:extLst>
              <a:ext uri="{FF2B5EF4-FFF2-40B4-BE49-F238E27FC236}">
                <a16:creationId xmlns:a16="http://schemas.microsoft.com/office/drawing/2014/main" xmlns="" id="{357ADE45-BA5C-47E2-A1C2-4BF5067BDCBE}"/>
              </a:ext>
            </a:extLst>
          </p:cNvPr>
          <p:cNvGrpSpPr/>
          <p:nvPr/>
        </p:nvGrpSpPr>
        <p:grpSpPr>
          <a:xfrm>
            <a:off x="395537" y="741669"/>
            <a:ext cx="1184807" cy="576065"/>
            <a:chOff x="4771696" y="2395719"/>
            <a:chExt cx="1721446" cy="836984"/>
          </a:xfrm>
        </p:grpSpPr>
        <p:sp>
          <p:nvSpPr>
            <p:cNvPr id="6" name="任意多边形 19">
              <a:extLst>
                <a:ext uri="{FF2B5EF4-FFF2-40B4-BE49-F238E27FC236}">
                  <a16:creationId xmlns:a16="http://schemas.microsoft.com/office/drawing/2014/main" xmlns="" id="{4E8A6E3C-AC23-43C3-B3D1-E37A914EF060}"/>
                </a:ext>
              </a:extLst>
            </p:cNvPr>
            <p:cNvSpPr/>
            <p:nvPr/>
          </p:nvSpPr>
          <p:spPr>
            <a:xfrm rot="5400000">
              <a:off x="5444675" y="2184235"/>
              <a:ext cx="836984" cy="1259951"/>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dirty="0"/>
            </a:p>
          </p:txBody>
        </p:sp>
        <p:sp>
          <p:nvSpPr>
            <p:cNvPr id="7" name="椭圆 21">
              <a:extLst>
                <a:ext uri="{FF2B5EF4-FFF2-40B4-BE49-F238E27FC236}">
                  <a16:creationId xmlns:a16="http://schemas.microsoft.com/office/drawing/2014/main" xmlns="" id="{BBEAFE72-A01D-46D7-A8C9-617097FA4EE1}"/>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8" name="矩形 7">
              <a:extLst>
                <a:ext uri="{FF2B5EF4-FFF2-40B4-BE49-F238E27FC236}">
                  <a16:creationId xmlns:a16="http://schemas.microsoft.com/office/drawing/2014/main" xmlns="" id="{A4FF79D2-D178-4CD7-AAD2-C6E532A0BE6E}"/>
                </a:ext>
              </a:extLst>
            </p:cNvPr>
            <p:cNvSpPr/>
            <p:nvPr/>
          </p:nvSpPr>
          <p:spPr>
            <a:xfrm>
              <a:off x="4843551" y="2544233"/>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4</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sp>
        <p:nvSpPr>
          <p:cNvPr id="13"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565EEA48-3CEF-44DA-8B28-E8F38E725DC8}"/>
              </a:ext>
            </a:extLst>
          </p:cNvPr>
          <p:cNvSpPr/>
          <p:nvPr/>
        </p:nvSpPr>
        <p:spPr>
          <a:xfrm>
            <a:off x="1691679" y="828497"/>
            <a:ext cx="4392489" cy="377026"/>
          </a:xfrm>
          <a:prstGeom prst="rect">
            <a:avLst/>
          </a:prstGeom>
        </p:spPr>
        <p:txBody>
          <a:bodyPr wrap="square" lIns="68580" tIns="34290" rIns="68580" bIns="34290">
            <a:spAutoFit/>
          </a:bodyPr>
          <a:lstStyle/>
          <a:p>
            <a:r>
              <a:rPr lang="en-US" altLang="zh-TW" sz="2000" dirty="0" err="1">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SVM</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zh-TW" altLang="en-US"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分類器</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TW" altLang="en-US"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linear</a:t>
            </a:r>
            <a:r>
              <a:rPr lang="zh-TW" altLang="en-US"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核</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en-US" altLang="zh-TW" sz="2000" b="0" i="0" dirty="0">
                <a:solidFill>
                  <a:srgbClr val="3D3D3D"/>
                </a:solidFill>
                <a:effectLst/>
                <a:latin typeface="-apple-system"/>
              </a:rPr>
              <a:t>linear kernel</a:t>
            </a:r>
            <a:r>
              <a:rPr lang="en-US" altLang="zh-TW" sz="2000" dirty="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rPr>
              <a:t>)</a:t>
            </a:r>
            <a:endParaRPr lang="zh-CN" altLang="en-US" sz="1200" kern="0" dirty="0">
              <a:solidFill>
                <a:schemeClr val="tx1">
                  <a:lumMod val="50000"/>
                  <a:lumOff val="50000"/>
                </a:schemeClr>
              </a:solidFill>
              <a:latin typeface="微软雅黑" pitchFamily="34" charset="-122"/>
              <a:ea typeface="微软雅黑" pitchFamily="34" charset="-122"/>
            </a:endParaRPr>
          </a:p>
        </p:txBody>
      </p:sp>
      <p:pic>
        <p:nvPicPr>
          <p:cNvPr id="18" name="圖片 17">
            <a:extLst>
              <a:ext uri="{FF2B5EF4-FFF2-40B4-BE49-F238E27FC236}">
                <a16:creationId xmlns:a16="http://schemas.microsoft.com/office/drawing/2014/main" xmlns="" id="{51AEBDFF-6A65-40AB-929C-76E5660991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1266" y="789473"/>
            <a:ext cx="480456" cy="480456"/>
          </a:xfrm>
          <a:prstGeom prst="rect">
            <a:avLst/>
          </a:prstGeom>
        </p:spPr>
      </p:pic>
      <p:sp>
        <p:nvSpPr>
          <p:cNvPr id="3" name="投影片編號版面配置區 2">
            <a:extLst>
              <a:ext uri="{FF2B5EF4-FFF2-40B4-BE49-F238E27FC236}">
                <a16:creationId xmlns:a16="http://schemas.microsoft.com/office/drawing/2014/main" xmlns="" id="{78752A6F-6229-4E69-BFB4-BF5BC492E1A6}"/>
              </a:ext>
            </a:extLst>
          </p:cNvPr>
          <p:cNvSpPr>
            <a:spLocks noGrp="1"/>
          </p:cNvSpPr>
          <p:nvPr>
            <p:ph type="sldNum" sz="quarter" idx="12"/>
          </p:nvPr>
        </p:nvSpPr>
        <p:spPr/>
        <p:txBody>
          <a:bodyPr/>
          <a:lstStyle/>
          <a:p>
            <a:fld id="{D7F5BB56-9B96-4394-98D1-089DE868BDAA}" type="slidenum">
              <a:rPr lang="zh-CN" altLang="en-US" smtClean="0"/>
              <a:pPr/>
              <a:t>35</a:t>
            </a:fld>
            <a:endParaRPr lang="zh-CN" altLang="en-US"/>
          </a:p>
        </p:txBody>
      </p:sp>
    </p:spTree>
    <p:extLst>
      <p:ext uri="{BB962C8B-B14F-4D97-AF65-F5344CB8AC3E}">
        <p14:creationId xmlns:p14="http://schemas.microsoft.com/office/powerpoint/2010/main" val="2028308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xmlns="" id="{D9CE746F-E879-4D3D-B69B-6DCA0B8792F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40152" y="1422312"/>
            <a:ext cx="2592288" cy="3483387"/>
          </a:xfrm>
          <a:prstGeom prst="rect">
            <a:avLst/>
          </a:prstGeom>
        </p:spPr>
      </p:pic>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資料介紹及類型節點設定</a:t>
            </a:r>
          </a:p>
        </p:txBody>
      </p:sp>
      <p:sp>
        <p:nvSpPr>
          <p:cNvPr id="10" name="矩形 9">
            <a:extLst>
              <a:ext uri="{FF2B5EF4-FFF2-40B4-BE49-F238E27FC236}">
                <a16:creationId xmlns:a16="http://schemas.microsoft.com/office/drawing/2014/main" xmlns="" id="{CDB1DAE7-D375-42A8-8725-95455262D6A4}"/>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演算方式內容與結果</a:t>
            </a:r>
          </a:p>
        </p:txBody>
      </p:sp>
      <p:sp>
        <p:nvSpPr>
          <p:cNvPr id="3" name="投影片編號版面配置區 2">
            <a:extLst>
              <a:ext uri="{FF2B5EF4-FFF2-40B4-BE49-F238E27FC236}">
                <a16:creationId xmlns:a16="http://schemas.microsoft.com/office/drawing/2014/main" xmlns="" id="{0DF22A15-C4E8-4660-9130-A7E276F1D143}"/>
              </a:ext>
            </a:extLst>
          </p:cNvPr>
          <p:cNvSpPr>
            <a:spLocks noGrp="1"/>
          </p:cNvSpPr>
          <p:nvPr>
            <p:ph type="sldNum" sz="quarter" idx="12"/>
          </p:nvPr>
        </p:nvSpPr>
        <p:spPr/>
        <p:txBody>
          <a:bodyPr/>
          <a:lstStyle/>
          <a:p>
            <a:fld id="{D7F5BB56-9B96-4394-98D1-089DE868BDAA}" type="slidenum">
              <a:rPr lang="zh-CN" altLang="en-US" smtClean="0"/>
              <a:pPr/>
              <a:t>36</a:t>
            </a:fld>
            <a:endParaRPr lang="zh-CN" altLang="en-US"/>
          </a:p>
        </p:txBody>
      </p:sp>
      <p:sp>
        <p:nvSpPr>
          <p:cNvPr id="8" name="文字方塊 7">
            <a:extLst>
              <a:ext uri="{FF2B5EF4-FFF2-40B4-BE49-F238E27FC236}">
                <a16:creationId xmlns:a16="http://schemas.microsoft.com/office/drawing/2014/main" xmlns="" id="{C85179C8-CCDF-4976-AF00-F6676C49E38D}"/>
              </a:ext>
            </a:extLst>
          </p:cNvPr>
          <p:cNvSpPr txBox="1"/>
          <p:nvPr/>
        </p:nvSpPr>
        <p:spPr>
          <a:xfrm>
            <a:off x="287524" y="908004"/>
            <a:ext cx="7704856" cy="923330"/>
          </a:xfrm>
          <a:prstGeom prst="rect">
            <a:avLst/>
          </a:prstGeom>
          <a:noFill/>
        </p:spPr>
        <p:txBody>
          <a:bodyPr wrap="square">
            <a:spAutoFit/>
          </a:bodyPr>
          <a:lstStyle/>
          <a:p>
            <a:r>
              <a:rPr lang="zh-TW" altLang="en-US" dirty="0">
                <a:latin typeface="微软雅黑" panose="020B0503020204020204" pitchFamily="34" charset="-122"/>
                <a:ea typeface="微软雅黑" panose="020B0503020204020204" pitchFamily="34" charset="-122"/>
              </a:rPr>
              <a:t>四類模型都有</a:t>
            </a:r>
            <a:r>
              <a:rPr lang="en-US" altLang="zh-TW" dirty="0">
                <a:latin typeface="微软雅黑" panose="020B0503020204020204" pitchFamily="34" charset="-122"/>
                <a:ea typeface="微软雅黑" panose="020B0503020204020204" pitchFamily="34" charset="-122"/>
              </a:rPr>
              <a:t>8</a:t>
            </a:r>
            <a:r>
              <a:rPr lang="zh-TW" altLang="en-US" dirty="0">
                <a:latin typeface="微软雅黑" panose="020B0503020204020204" pitchFamily="34" charset="-122"/>
                <a:ea typeface="微软雅黑" panose="020B0503020204020204" pitchFamily="34" charset="-122"/>
              </a:rPr>
              <a:t>成以上的準確度，說明四種模型都有足夠的能力表達資料。</a:t>
            </a:r>
            <a:endParaRPr lang="en-US" altLang="zh-TW" dirty="0">
              <a:latin typeface="微软雅黑" panose="020B0503020204020204" pitchFamily="34" charset="-122"/>
              <a:ea typeface="微软雅黑" panose="020B0503020204020204" pitchFamily="34" charset="-122"/>
            </a:endParaRPr>
          </a:p>
          <a:p>
            <a:r>
              <a:rPr lang="zh-TW" altLang="en-US" dirty="0">
                <a:latin typeface="微软雅黑" panose="020B0503020204020204" pitchFamily="34" charset="-122"/>
                <a:ea typeface="微软雅黑" panose="020B0503020204020204" pitchFamily="34" charset="-122"/>
              </a:rPr>
              <a:t>我們可以看到 </a:t>
            </a:r>
            <a:r>
              <a:rPr lang="en-US" altLang="zh-TW" dirty="0">
                <a:latin typeface="微软雅黑" panose="020B0503020204020204" pitchFamily="34" charset="-122"/>
                <a:ea typeface="微软雅黑" panose="020B0503020204020204" pitchFamily="34" charset="-122"/>
              </a:rPr>
              <a:t>SVC </a:t>
            </a:r>
            <a:r>
              <a:rPr lang="zh-TW" altLang="en-US" dirty="0">
                <a:latin typeface="微软雅黑" panose="020B0503020204020204" pitchFamily="34" charset="-122"/>
                <a:ea typeface="微软雅黑" panose="020B0503020204020204" pitchFamily="34" charset="-122"/>
              </a:rPr>
              <a:t>和隨機森林，</a:t>
            </a:r>
            <a:endParaRPr lang="en-US" altLang="zh-TW" dirty="0">
              <a:latin typeface="微软雅黑" panose="020B0503020204020204" pitchFamily="34" charset="-122"/>
              <a:ea typeface="微软雅黑" panose="020B0503020204020204" pitchFamily="34" charset="-122"/>
            </a:endParaRPr>
          </a:p>
          <a:p>
            <a:r>
              <a:rPr lang="zh-TW" altLang="en-US" dirty="0">
                <a:latin typeface="微软雅黑" panose="020B0503020204020204" pitchFamily="34" charset="-122"/>
                <a:ea typeface="微软雅黑" panose="020B0503020204020204" pitchFamily="34" charset="-122"/>
              </a:rPr>
              <a:t>為我們提供了較高的紅酒分類問題的預測準確度。</a:t>
            </a:r>
          </a:p>
        </p:txBody>
      </p:sp>
      <p:pic>
        <p:nvPicPr>
          <p:cNvPr id="6" name="圖片 5">
            <a:extLst>
              <a:ext uri="{FF2B5EF4-FFF2-40B4-BE49-F238E27FC236}">
                <a16:creationId xmlns:a16="http://schemas.microsoft.com/office/drawing/2014/main" xmlns="" id="{8F513452-5BCF-45EF-94D5-F5E40234F43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61867" y="1924472"/>
            <a:ext cx="5395930" cy="2089973"/>
          </a:xfrm>
          <a:prstGeom prst="rect">
            <a:avLst/>
          </a:prstGeom>
        </p:spPr>
      </p:pic>
    </p:spTree>
    <p:extLst>
      <p:ext uri="{BB962C8B-B14F-4D97-AF65-F5344CB8AC3E}">
        <p14:creationId xmlns:p14="http://schemas.microsoft.com/office/powerpoint/2010/main" val="2579945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4">
            <a:extLst>
              <a:ext uri="{FF2B5EF4-FFF2-40B4-BE49-F238E27FC236}">
                <a16:creationId xmlns:a16="http://schemas.microsoft.com/office/drawing/2014/main" xmlns="" id="{86BEA106-D8E8-432C-9F0C-A337D1075EC0}"/>
              </a:ext>
            </a:extLst>
          </p:cNvPr>
          <p:cNvGraphicFramePr>
            <a:graphicFrameLocks noGrp="1"/>
          </p:cNvGraphicFramePr>
          <p:nvPr>
            <p:extLst>
              <p:ext uri="{D42A27DB-BD31-4B8C-83A1-F6EECF244321}">
                <p14:modId xmlns:p14="http://schemas.microsoft.com/office/powerpoint/2010/main" val="499414546"/>
              </p:ext>
            </p:extLst>
          </p:nvPr>
        </p:nvGraphicFramePr>
        <p:xfrm>
          <a:off x="1043607" y="2068488"/>
          <a:ext cx="7056786" cy="1102360"/>
        </p:xfrm>
        <a:graphic>
          <a:graphicData uri="http://schemas.openxmlformats.org/drawingml/2006/table">
            <a:tbl>
              <a:tblPr bandRow="1">
                <a:tableStyleId>{7DF18680-E054-41AD-8BC1-D1AEF772440D}</a:tableStyleId>
              </a:tblPr>
              <a:tblGrid>
                <a:gridCol w="2352262">
                  <a:extLst>
                    <a:ext uri="{9D8B030D-6E8A-4147-A177-3AD203B41FA5}">
                      <a16:colId xmlns:a16="http://schemas.microsoft.com/office/drawing/2014/main" xmlns="" val="1130141157"/>
                    </a:ext>
                  </a:extLst>
                </a:gridCol>
                <a:gridCol w="2352262">
                  <a:extLst>
                    <a:ext uri="{9D8B030D-6E8A-4147-A177-3AD203B41FA5}">
                      <a16:colId xmlns:a16="http://schemas.microsoft.com/office/drawing/2014/main" xmlns="" val="20034197"/>
                    </a:ext>
                  </a:extLst>
                </a:gridCol>
                <a:gridCol w="2352262">
                  <a:extLst>
                    <a:ext uri="{9D8B030D-6E8A-4147-A177-3AD203B41FA5}">
                      <a16:colId xmlns:a16="http://schemas.microsoft.com/office/drawing/2014/main" xmlns="" val="1415913178"/>
                    </a:ext>
                  </a:extLst>
                </a:gridCol>
              </a:tblGrid>
              <a:tr h="370840">
                <a:tc>
                  <a:txBody>
                    <a:bodyPr/>
                    <a:lstStyle/>
                    <a:p>
                      <a:pPr algn="ctr"/>
                      <a:r>
                        <a:rPr lang="en-US" altLang="zh-TW" sz="1400" kern="1200" dirty="0">
                          <a:solidFill>
                            <a:schemeClr val="tx1"/>
                          </a:solidFill>
                          <a:latin typeface="微软雅黑" panose="020B0503020204020204" pitchFamily="34" charset="-122"/>
                          <a:ea typeface="微软雅黑" panose="020B0503020204020204" pitchFamily="34" charset="-122"/>
                          <a:cs typeface="+mn-cs"/>
                        </a:rPr>
                        <a:t>10931011 </a:t>
                      </a:r>
                      <a:r>
                        <a:rPr lang="zh-TW" altLang="en-US" sz="1400" kern="1200" dirty="0">
                          <a:solidFill>
                            <a:schemeClr val="tx1"/>
                          </a:solidFill>
                          <a:latin typeface="微软雅黑" panose="020B0503020204020204" pitchFamily="34" charset="-122"/>
                          <a:ea typeface="微软雅黑" panose="020B0503020204020204" pitchFamily="34" charset="-122"/>
                          <a:cs typeface="+mn-cs"/>
                        </a:rPr>
                        <a:t>楊珺婷</a:t>
                      </a:r>
                    </a:p>
                  </a:txBody>
                  <a:tcPr anchor="ctr"/>
                </a:tc>
                <a:tc>
                  <a:txBody>
                    <a:bodyPr/>
                    <a:lstStyle/>
                    <a:p>
                      <a:pPr algn="ctr"/>
                      <a:r>
                        <a:rPr lang="en-US" altLang="zh-TW" sz="1400" kern="1200" dirty="0">
                          <a:solidFill>
                            <a:schemeClr val="tx1"/>
                          </a:solidFill>
                          <a:latin typeface="微软雅黑" panose="020B0503020204020204" pitchFamily="34" charset="-122"/>
                          <a:ea typeface="微软雅黑" panose="020B0503020204020204" pitchFamily="34" charset="-122"/>
                          <a:cs typeface="+mn-cs"/>
                        </a:rPr>
                        <a:t>10931021 </a:t>
                      </a:r>
                      <a:r>
                        <a:rPr lang="zh-TW" altLang="en-US" sz="1400" kern="1200" dirty="0">
                          <a:solidFill>
                            <a:schemeClr val="tx1"/>
                          </a:solidFill>
                          <a:latin typeface="微软雅黑" panose="020B0503020204020204" pitchFamily="34" charset="-122"/>
                          <a:ea typeface="微软雅黑" panose="020B0503020204020204" pitchFamily="34" charset="-122"/>
                          <a:cs typeface="+mn-cs"/>
                        </a:rPr>
                        <a:t>吳書昀</a:t>
                      </a:r>
                    </a:p>
                  </a:txBody>
                  <a:tcPr anchor="ctr"/>
                </a:tc>
                <a:tc>
                  <a:txBody>
                    <a:bodyPr/>
                    <a:lstStyle/>
                    <a:p>
                      <a:pPr algn="ctr"/>
                      <a:r>
                        <a:rPr lang="en-US" altLang="zh-TW" sz="1400" kern="1200" dirty="0">
                          <a:solidFill>
                            <a:schemeClr val="tx1"/>
                          </a:solidFill>
                          <a:latin typeface="微软雅黑" panose="020B0503020204020204" pitchFamily="34" charset="-122"/>
                          <a:ea typeface="微软雅黑" panose="020B0503020204020204" pitchFamily="34" charset="-122"/>
                          <a:cs typeface="+mn-cs"/>
                        </a:rPr>
                        <a:t>10931023 </a:t>
                      </a:r>
                      <a:r>
                        <a:rPr lang="zh-TW" altLang="en-US" sz="1400" kern="1200" dirty="0">
                          <a:solidFill>
                            <a:schemeClr val="tx1"/>
                          </a:solidFill>
                          <a:latin typeface="微软雅黑" panose="020B0503020204020204" pitchFamily="34" charset="-122"/>
                          <a:ea typeface="微软雅黑" panose="020B0503020204020204" pitchFamily="34" charset="-122"/>
                          <a:cs typeface="+mn-cs"/>
                        </a:rPr>
                        <a:t>林千玉</a:t>
                      </a:r>
                    </a:p>
                  </a:txBody>
                  <a:tcPr anchor="ctr"/>
                </a:tc>
                <a:extLst>
                  <a:ext uri="{0D108BD9-81ED-4DB2-BD59-A6C34878D82A}">
                    <a16:rowId xmlns:a16="http://schemas.microsoft.com/office/drawing/2014/main" xmlns="" val="2490170873"/>
                  </a:ext>
                </a:extLst>
              </a:tr>
              <a:tr h="370840">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微软雅黑" panose="020B0503020204020204" pitchFamily="34" charset="-122"/>
                          <a:ea typeface="微软雅黑" panose="020B0503020204020204" pitchFamily="34" charset="-122"/>
                          <a:cs typeface="+mn-cs"/>
                        </a:rPr>
                        <a:t>資料搜尋</a:t>
                      </a:r>
                      <a:endParaRPr lang="en-US" altLang="zh-TW" sz="1400" kern="1200" dirty="0">
                        <a:solidFill>
                          <a:schemeClr val="tx1"/>
                        </a:solidFill>
                        <a:latin typeface="微软雅黑" panose="020B0503020204020204" pitchFamily="34" charset="-122"/>
                        <a:ea typeface="微软雅黑" panose="020B0503020204020204" pitchFamily="34" charset="-122"/>
                        <a:cs typeface="+mn-cs"/>
                      </a:endParaRPr>
                    </a:p>
                    <a:p>
                      <a:pPr marL="285750" indent="-285750" algn="l">
                        <a:buFont typeface="Arial" panose="020B0604020202020204" pitchFamily="34" charset="0"/>
                        <a:buChar char="•"/>
                      </a:pPr>
                      <a:r>
                        <a:rPr lang="en-US" altLang="zh-TW" sz="1400" kern="1200" dirty="0" err="1">
                          <a:solidFill>
                            <a:schemeClr val="tx1"/>
                          </a:solidFill>
                          <a:latin typeface="微软雅黑" panose="020B0503020204020204" pitchFamily="34" charset="-122"/>
                          <a:ea typeface="微软雅黑" panose="020B0503020204020204" pitchFamily="34" charset="-122"/>
                          <a:cs typeface="+mn-cs"/>
                        </a:rPr>
                        <a:t>jupyter</a:t>
                      </a:r>
                      <a:r>
                        <a:rPr lang="en-US" altLang="zh-TW" sz="1400" kern="1200" dirty="0">
                          <a:solidFill>
                            <a:schemeClr val="tx1"/>
                          </a:solidFill>
                          <a:latin typeface="微软雅黑" panose="020B0503020204020204" pitchFamily="34" charset="-122"/>
                          <a:ea typeface="微软雅黑" panose="020B0503020204020204" pitchFamily="34" charset="-122"/>
                          <a:cs typeface="+mn-cs"/>
                        </a:rPr>
                        <a:t> notebook</a:t>
                      </a:r>
                      <a:r>
                        <a:rPr lang="zh-TW" altLang="en-US" sz="1400" kern="1200" dirty="0">
                          <a:solidFill>
                            <a:schemeClr val="tx1"/>
                          </a:solidFill>
                          <a:latin typeface="微软雅黑" panose="020B0503020204020204" pitchFamily="34" charset="-122"/>
                          <a:ea typeface="微软雅黑" panose="020B0503020204020204" pitchFamily="34" charset="-122"/>
                          <a:cs typeface="+mn-cs"/>
                        </a:rPr>
                        <a:t>製作</a:t>
                      </a:r>
                      <a:endParaRPr lang="en-US" altLang="zh-TW" sz="1400" kern="1200" dirty="0">
                        <a:solidFill>
                          <a:schemeClr val="tx1"/>
                        </a:solidFill>
                        <a:latin typeface="微软雅黑" panose="020B0503020204020204" pitchFamily="34" charset="-122"/>
                        <a:ea typeface="微软雅黑" panose="020B0503020204020204" pitchFamily="34" charset="-122"/>
                        <a:cs typeface="+mn-cs"/>
                      </a:endParaRPr>
                    </a:p>
                    <a:p>
                      <a:pPr marL="285750" indent="-285750" algn="l">
                        <a:buFont typeface="Arial" panose="020B0604020202020204" pitchFamily="34" charset="0"/>
                        <a:buChar char="•"/>
                      </a:pPr>
                      <a:r>
                        <a:rPr lang="en-US" altLang="zh-TW" sz="1400" kern="1200" dirty="0">
                          <a:solidFill>
                            <a:schemeClr val="tx1"/>
                          </a:solidFill>
                          <a:latin typeface="微软雅黑" panose="020B0503020204020204" pitchFamily="34" charset="-122"/>
                          <a:ea typeface="微软雅黑" panose="020B0503020204020204" pitchFamily="34" charset="-122"/>
                          <a:cs typeface="+mn-cs"/>
                        </a:rPr>
                        <a:t>PPT</a:t>
                      </a:r>
                      <a:r>
                        <a:rPr lang="zh-TW" altLang="en-US" sz="1400" kern="1200" dirty="0">
                          <a:solidFill>
                            <a:schemeClr val="tx1"/>
                          </a:solidFill>
                          <a:latin typeface="微软雅黑" panose="020B0503020204020204" pitchFamily="34" charset="-122"/>
                          <a:ea typeface="微软雅黑" panose="020B0503020204020204" pitchFamily="34" charset="-122"/>
                          <a:cs typeface="+mn-cs"/>
                        </a:rPr>
                        <a:t>製作</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微软雅黑" panose="020B0503020204020204" pitchFamily="34" charset="-122"/>
                          <a:ea typeface="微软雅黑" panose="020B0503020204020204" pitchFamily="34" charset="-122"/>
                          <a:cs typeface="+mn-cs"/>
                        </a:rPr>
                        <a:t>資料搜尋</a:t>
                      </a:r>
                      <a:endParaRPr lang="en-US" altLang="zh-TW" sz="1400" kern="1200" dirty="0">
                        <a:solidFill>
                          <a:schemeClr val="tx1"/>
                        </a:solidFill>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微软雅黑" panose="020B0503020204020204" pitchFamily="34" charset="-122"/>
                          <a:ea typeface="微软雅黑" panose="020B0503020204020204" pitchFamily="34" charset="-122"/>
                          <a:cs typeface="+mn-cs"/>
                        </a:rPr>
                        <a:t>書面報告撰寫</a:t>
                      </a:r>
                      <a:endParaRPr lang="en-US" altLang="zh-TW" sz="1400" kern="1200" dirty="0">
                        <a:solidFill>
                          <a:schemeClr val="tx1"/>
                        </a:solidFill>
                        <a:latin typeface="微软雅黑" panose="020B0503020204020204" pitchFamily="34" charset="-122"/>
                        <a:ea typeface="微软雅黑" panose="020B0503020204020204" pitchFamily="34" charset="-122"/>
                        <a:cs typeface="+mn-cs"/>
                      </a:endParaRPr>
                    </a:p>
                    <a:p>
                      <a:pPr marL="285750" indent="-285750" algn="l">
                        <a:buFont typeface="Arial" panose="020B0604020202020204" pitchFamily="34" charset="0"/>
                        <a:buChar char="•"/>
                      </a:pPr>
                      <a:r>
                        <a:rPr lang="zh-TW" altLang="en-US" sz="1400" kern="1200" dirty="0">
                          <a:solidFill>
                            <a:schemeClr val="tx1"/>
                          </a:solidFill>
                          <a:latin typeface="微软雅黑" panose="020B0503020204020204" pitchFamily="34" charset="-122"/>
                          <a:ea typeface="微软雅黑" panose="020B0503020204020204" pitchFamily="34" charset="-122"/>
                          <a:cs typeface="+mn-cs"/>
                        </a:rPr>
                        <a:t>上台報告</a:t>
                      </a:r>
                      <a:endParaRPr lang="en-US" altLang="zh-TW" sz="140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微软雅黑" panose="020B0503020204020204" pitchFamily="34" charset="-122"/>
                          <a:ea typeface="微软雅黑" panose="020B0503020204020204" pitchFamily="34" charset="-122"/>
                          <a:cs typeface="+mn-cs"/>
                        </a:rPr>
                        <a:t>資料搜尋</a:t>
                      </a:r>
                      <a:endParaRPr lang="en-US" altLang="zh-TW" sz="1400" kern="1200" dirty="0">
                        <a:solidFill>
                          <a:schemeClr val="tx1"/>
                        </a:solidFill>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TW" altLang="en-US" sz="1400" kern="1200" dirty="0">
                          <a:solidFill>
                            <a:schemeClr val="tx1"/>
                          </a:solidFill>
                          <a:latin typeface="微软雅黑" panose="020B0503020204020204" pitchFamily="34" charset="-122"/>
                          <a:ea typeface="微软雅黑" panose="020B0503020204020204" pitchFamily="34" charset="-122"/>
                          <a:cs typeface="+mn-cs"/>
                        </a:rPr>
                        <a:t>書面報告撰寫</a:t>
                      </a:r>
                      <a:endParaRPr lang="en-US" altLang="zh-TW" sz="1400" kern="1200" dirty="0">
                        <a:solidFill>
                          <a:schemeClr val="tx1"/>
                        </a:solidFill>
                        <a:latin typeface="微软雅黑" panose="020B0503020204020204" pitchFamily="34" charset="-122"/>
                        <a:ea typeface="微软雅黑" panose="020B0503020204020204" pitchFamily="34" charset="-122"/>
                        <a:cs typeface="+mn-cs"/>
                      </a:endParaRPr>
                    </a:p>
                    <a:p>
                      <a:pPr marL="285750" indent="-285750" algn="l">
                        <a:buFont typeface="Arial" panose="020B0604020202020204" pitchFamily="34" charset="0"/>
                        <a:buChar char="•"/>
                      </a:pPr>
                      <a:r>
                        <a:rPr lang="zh-TW" altLang="en-US" sz="1400" kern="1200" dirty="0">
                          <a:solidFill>
                            <a:schemeClr val="tx1"/>
                          </a:solidFill>
                          <a:latin typeface="微软雅黑" panose="020B0503020204020204" pitchFamily="34" charset="-122"/>
                          <a:ea typeface="微软雅黑" panose="020B0503020204020204" pitchFamily="34" charset="-122"/>
                          <a:cs typeface="+mn-cs"/>
                        </a:rPr>
                        <a:t>上台報告</a:t>
                      </a:r>
                      <a:endParaRPr lang="en-US" altLang="zh-TW" sz="1400" kern="1200" dirty="0">
                        <a:solidFill>
                          <a:schemeClr val="tx1"/>
                        </a:solidFill>
                        <a:latin typeface="微软雅黑" panose="020B0503020204020204" pitchFamily="34" charset="-122"/>
                        <a:ea typeface="微软雅黑" panose="020B0503020204020204" pitchFamily="34" charset="-122"/>
                        <a:cs typeface="+mn-cs"/>
                      </a:endParaRPr>
                    </a:p>
                  </a:txBody>
                  <a:tcPr anchor="ctr"/>
                </a:tc>
                <a:extLst>
                  <a:ext uri="{0D108BD9-81ED-4DB2-BD59-A6C34878D82A}">
                    <a16:rowId xmlns:a16="http://schemas.microsoft.com/office/drawing/2014/main" xmlns="" val="1277400948"/>
                  </a:ext>
                </a:extLst>
              </a:tr>
            </a:tbl>
          </a:graphicData>
        </a:graphic>
      </p:graphicFrame>
      <p:sp>
        <p:nvSpPr>
          <p:cNvPr id="3" name="矩形 2">
            <a:extLst>
              <a:ext uri="{FF2B5EF4-FFF2-40B4-BE49-F238E27FC236}">
                <a16:creationId xmlns:a16="http://schemas.microsoft.com/office/drawing/2014/main" xmlns="" id="{C10C75E4-1581-46CB-A3E2-87F500068052}"/>
              </a:ext>
            </a:extLst>
          </p:cNvPr>
          <p:cNvSpPr/>
          <p:nvPr/>
        </p:nvSpPr>
        <p:spPr>
          <a:xfrm>
            <a:off x="536331" y="196280"/>
            <a:ext cx="2919545"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工作分配</a:t>
            </a:r>
          </a:p>
        </p:txBody>
      </p:sp>
      <p:sp>
        <p:nvSpPr>
          <p:cNvPr id="4" name="投影片編號版面配置區 3">
            <a:extLst>
              <a:ext uri="{FF2B5EF4-FFF2-40B4-BE49-F238E27FC236}">
                <a16:creationId xmlns:a16="http://schemas.microsoft.com/office/drawing/2014/main" xmlns="" id="{463A74D8-A88D-41A3-80BF-C7E39125EF99}"/>
              </a:ext>
            </a:extLst>
          </p:cNvPr>
          <p:cNvSpPr>
            <a:spLocks noGrp="1"/>
          </p:cNvSpPr>
          <p:nvPr>
            <p:ph type="sldNum" sz="quarter" idx="12"/>
          </p:nvPr>
        </p:nvSpPr>
        <p:spPr/>
        <p:txBody>
          <a:bodyPr/>
          <a:lstStyle/>
          <a:p>
            <a:fld id="{D7F5BB56-9B96-4394-98D1-089DE868BDAA}" type="slidenum">
              <a:rPr lang="zh-CN" altLang="en-US" smtClean="0"/>
              <a:pPr/>
              <a:t>37</a:t>
            </a:fld>
            <a:endParaRPr lang="zh-CN" altLang="en-US"/>
          </a:p>
        </p:txBody>
      </p:sp>
    </p:spTree>
    <p:extLst>
      <p:ext uri="{BB962C8B-B14F-4D97-AF65-F5344CB8AC3E}">
        <p14:creationId xmlns:p14="http://schemas.microsoft.com/office/powerpoint/2010/main" val="1774289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C10C75E4-1581-46CB-A3E2-87F500068052}"/>
              </a:ext>
            </a:extLst>
          </p:cNvPr>
          <p:cNvSpPr/>
          <p:nvPr/>
        </p:nvSpPr>
        <p:spPr>
          <a:xfrm>
            <a:off x="536331" y="196280"/>
            <a:ext cx="2919545"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資料來源</a:t>
            </a:r>
          </a:p>
        </p:txBody>
      </p:sp>
      <p:sp>
        <p:nvSpPr>
          <p:cNvPr id="4" name="投影片編號版面配置區 3">
            <a:extLst>
              <a:ext uri="{FF2B5EF4-FFF2-40B4-BE49-F238E27FC236}">
                <a16:creationId xmlns:a16="http://schemas.microsoft.com/office/drawing/2014/main" xmlns="" id="{463A74D8-A88D-41A3-80BF-C7E39125EF99}"/>
              </a:ext>
            </a:extLst>
          </p:cNvPr>
          <p:cNvSpPr>
            <a:spLocks noGrp="1"/>
          </p:cNvSpPr>
          <p:nvPr>
            <p:ph type="sldNum" sz="quarter" idx="12"/>
          </p:nvPr>
        </p:nvSpPr>
        <p:spPr/>
        <p:txBody>
          <a:bodyPr/>
          <a:lstStyle/>
          <a:p>
            <a:fld id="{D7F5BB56-9B96-4394-98D1-089DE868BDAA}" type="slidenum">
              <a:rPr lang="zh-CN" altLang="en-US" smtClean="0"/>
              <a:pPr/>
              <a:t>38</a:t>
            </a:fld>
            <a:endParaRPr lang="zh-CN" altLang="en-US"/>
          </a:p>
        </p:txBody>
      </p:sp>
      <p:sp>
        <p:nvSpPr>
          <p:cNvPr id="6" name="文字方塊 5">
            <a:extLst>
              <a:ext uri="{FF2B5EF4-FFF2-40B4-BE49-F238E27FC236}">
                <a16:creationId xmlns:a16="http://schemas.microsoft.com/office/drawing/2014/main" xmlns="" id="{08E6B3FB-BF6C-4F1E-A901-69020311DDF0}"/>
              </a:ext>
            </a:extLst>
          </p:cNvPr>
          <p:cNvSpPr txBox="1"/>
          <p:nvPr/>
        </p:nvSpPr>
        <p:spPr>
          <a:xfrm>
            <a:off x="1467705" y="1348408"/>
            <a:ext cx="6208589" cy="2739211"/>
          </a:xfrm>
          <a:prstGeom prst="rect">
            <a:avLst/>
          </a:prstGeom>
          <a:noFill/>
        </p:spPr>
        <p:txBody>
          <a:bodyPr wrap="square">
            <a:spAutoFit/>
          </a:bodyPr>
          <a:lstStyle/>
          <a:p>
            <a:r>
              <a:rPr lang="en-US" altLang="zh-TW" sz="1600" dirty="0">
                <a:hlinkClick r:id="rId2"/>
              </a:rPr>
              <a:t>https://www.kaggle.com/uciml/red-wine-quality-cortez-et-al-2009</a:t>
            </a:r>
          </a:p>
          <a:p>
            <a:r>
              <a:rPr lang="en-US" altLang="zh-TW" sz="1600" dirty="0">
                <a:hlinkClick r:id="rId2"/>
              </a:rPr>
              <a:t>https://www.kaggle.com/madhurisivalenka/basic-machine-learning-with-red-wine-quality-data</a:t>
            </a:r>
            <a:endParaRPr lang="en-US" altLang="zh-TW" sz="1600" dirty="0"/>
          </a:p>
          <a:p>
            <a:r>
              <a:rPr lang="en-US" altLang="zh-TW" sz="1600" dirty="0">
                <a:hlinkClick r:id="rId3"/>
              </a:rPr>
              <a:t>https://ithelp.ithome.com.tw/users/20112303/ironman/2094</a:t>
            </a:r>
            <a:endParaRPr lang="en-US" altLang="zh-TW" sz="1600" dirty="0"/>
          </a:p>
          <a:p>
            <a:r>
              <a:rPr lang="en-US" altLang="zh-TW" sz="1600" dirty="0">
                <a:hlinkClick r:id="rId4"/>
              </a:rPr>
              <a:t>https://ithelp.ithome.com.tw/users/20115480/ironman/2785</a:t>
            </a:r>
            <a:endParaRPr lang="en-US" altLang="zh-TW" sz="1600" dirty="0"/>
          </a:p>
          <a:p>
            <a:r>
              <a:rPr lang="en-US" altLang="zh-TW" sz="1600" dirty="0">
                <a:hlinkClick r:id="rId5"/>
              </a:rPr>
              <a:t>https://tianchi.aliyun.com/notebook-ai/detail?postId=4662</a:t>
            </a:r>
            <a:endParaRPr lang="en-US" altLang="zh-TW" sz="1600" dirty="0"/>
          </a:p>
          <a:p>
            <a:r>
              <a:rPr lang="en-US" altLang="zh-TW" sz="1600" dirty="0">
                <a:hlinkClick r:id="rId6"/>
              </a:rPr>
              <a:t>https://zhuanlan.zhihu.com/p/92009206</a:t>
            </a:r>
            <a:endParaRPr lang="en-US" altLang="zh-TW" sz="1600" dirty="0"/>
          </a:p>
          <a:p>
            <a:r>
              <a:rPr lang="en-US" altLang="zh-TW" sz="1600" dirty="0">
                <a:hlinkClick r:id="rId7"/>
              </a:rPr>
              <a:t>https://chih-sheng-huang821.medium.com/</a:t>
            </a:r>
            <a:endParaRPr lang="en-US" altLang="zh-TW" sz="1600" dirty="0"/>
          </a:p>
          <a:p>
            <a:r>
              <a:rPr lang="en-US" altLang="zh-TW" sz="1600" dirty="0">
                <a:hlinkClick r:id="rId8"/>
              </a:rPr>
              <a:t>https://www.youtube.com/watch?v=BqDae4GPnu0</a:t>
            </a:r>
            <a:endParaRPr lang="en-US" altLang="zh-TW" sz="1600" dirty="0"/>
          </a:p>
          <a:p>
            <a:r>
              <a:rPr lang="en-US" altLang="zh-TW" sz="1600" dirty="0">
                <a:hlinkClick r:id="rId9"/>
              </a:rPr>
              <a:t>https://www.youtube.com/channel/UCSNPCGvMYEV-yIXAVt3FA5A</a:t>
            </a:r>
            <a:endParaRPr lang="en-US" altLang="zh-TW" sz="1600" dirty="0"/>
          </a:p>
          <a:p>
            <a:endParaRPr lang="zh-TW" altLang="en-US" sz="1200" dirty="0"/>
          </a:p>
        </p:txBody>
      </p:sp>
    </p:spTree>
    <p:extLst>
      <p:ext uri="{BB962C8B-B14F-4D97-AF65-F5344CB8AC3E}">
        <p14:creationId xmlns:p14="http://schemas.microsoft.com/office/powerpoint/2010/main" val="775665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F84E0476-EFE2-4E88-A233-911A676DB2E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5" name="矩形 4">
            <a:extLst>
              <a:ext uri="{FF2B5EF4-FFF2-40B4-BE49-F238E27FC236}">
                <a16:creationId xmlns:a16="http://schemas.microsoft.com/office/drawing/2014/main" xmlns="" id="{EFC77104-CC61-4C4B-A656-7AF51AFDF648}"/>
              </a:ext>
            </a:extLst>
          </p:cNvPr>
          <p:cNvSpPr/>
          <p:nvPr/>
        </p:nvSpPr>
        <p:spPr>
          <a:xfrm>
            <a:off x="503548" y="484312"/>
            <a:ext cx="8136904" cy="417646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6" name="箭头: V 形 5">
            <a:extLst>
              <a:ext uri="{FF2B5EF4-FFF2-40B4-BE49-F238E27FC236}">
                <a16:creationId xmlns:a16="http://schemas.microsoft.com/office/drawing/2014/main" xmlns="" id="{71AE6E73-4561-4917-9719-CB0B4F8F42B6}"/>
              </a:ext>
            </a:extLst>
          </p:cNvPr>
          <p:cNvSpPr/>
          <p:nvPr/>
        </p:nvSpPr>
        <p:spPr>
          <a:xfrm>
            <a:off x="863588" y="484312"/>
            <a:ext cx="2196244" cy="219624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箭头: V 形 6">
            <a:extLst>
              <a:ext uri="{FF2B5EF4-FFF2-40B4-BE49-F238E27FC236}">
                <a16:creationId xmlns:a16="http://schemas.microsoft.com/office/drawing/2014/main" xmlns="" id="{28CAD7BC-FC43-48B8-86D6-4218810DF155}"/>
              </a:ext>
            </a:extLst>
          </p:cNvPr>
          <p:cNvSpPr/>
          <p:nvPr/>
        </p:nvSpPr>
        <p:spPr>
          <a:xfrm>
            <a:off x="2267744" y="2572544"/>
            <a:ext cx="936104" cy="93610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Rectangle 18">
            <a:extLst>
              <a:ext uri="{FF2B5EF4-FFF2-40B4-BE49-F238E27FC236}">
                <a16:creationId xmlns:a16="http://schemas.microsoft.com/office/drawing/2014/main" xmlns="" id="{2CCE3FCF-7D9E-417C-9B69-6CD3AD800AB3}"/>
              </a:ext>
            </a:extLst>
          </p:cNvPr>
          <p:cNvSpPr>
            <a:spLocks noChangeArrowheads="1"/>
          </p:cNvSpPr>
          <p:nvPr/>
        </p:nvSpPr>
        <p:spPr bwMode="auto">
          <a:xfrm>
            <a:off x="3447031" y="2843430"/>
            <a:ext cx="3965829"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None/>
            </a:pPr>
            <a:r>
              <a:rPr lang="zh-TW" altLang="en-US" sz="3600" cap="all" dirty="0">
                <a:latin typeface="微软雅黑" pitchFamily="34" charset="-122"/>
                <a:ea typeface="微软雅黑" pitchFamily="34" charset="-122"/>
                <a:cs typeface="Arial" panose="020B0604020202020204" pitchFamily="34" charset="0"/>
              </a:rPr>
              <a:t>報告完畢</a:t>
            </a:r>
            <a:r>
              <a:rPr lang="zh-CN" altLang="en-US" sz="3600" cap="all" dirty="0">
                <a:latin typeface="微软雅黑" pitchFamily="34" charset="-122"/>
                <a:ea typeface="微软雅黑" pitchFamily="34" charset="-122"/>
                <a:cs typeface="Arial" panose="020B0604020202020204" pitchFamily="34" charset="0"/>
              </a:rPr>
              <a:t>  </a:t>
            </a:r>
            <a:r>
              <a:rPr lang="zh-TW" altLang="en-US" sz="3600" cap="all" dirty="0">
                <a:latin typeface="微软雅黑" pitchFamily="34" charset="-122"/>
                <a:ea typeface="微软雅黑" pitchFamily="34" charset="-122"/>
                <a:cs typeface="Arial" panose="020B0604020202020204" pitchFamily="34" charset="0"/>
              </a:rPr>
              <a:t>謝謝觀看</a:t>
            </a:r>
            <a:endParaRPr lang="en-US" altLang="zh-CN" sz="3600" cap="all" dirty="0">
              <a:latin typeface="微软雅黑" pitchFamily="34" charset="-122"/>
              <a:ea typeface="微软雅黑" pitchFamily="34" charset="-122"/>
              <a:cs typeface="Arial" panose="020B0604020202020204" pitchFamily="34" charset="0"/>
            </a:endParaRPr>
          </a:p>
        </p:txBody>
      </p:sp>
      <p:sp>
        <p:nvSpPr>
          <p:cNvPr id="12" name="箭头: V 形 11">
            <a:extLst>
              <a:ext uri="{FF2B5EF4-FFF2-40B4-BE49-F238E27FC236}">
                <a16:creationId xmlns:a16="http://schemas.microsoft.com/office/drawing/2014/main" xmlns="" id="{FC78643E-C0EC-4E7E-B107-47D93253CE50}"/>
              </a:ext>
            </a:extLst>
          </p:cNvPr>
          <p:cNvSpPr/>
          <p:nvPr/>
        </p:nvSpPr>
        <p:spPr>
          <a:xfrm>
            <a:off x="6006215" y="1382722"/>
            <a:ext cx="936104" cy="93610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2" name="圖片 21">
            <a:extLst>
              <a:ext uri="{FF2B5EF4-FFF2-40B4-BE49-F238E27FC236}">
                <a16:creationId xmlns:a16="http://schemas.microsoft.com/office/drawing/2014/main" xmlns="" id="{03090D9E-24A4-4D15-8294-7BD1D5AB08F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237462" y="588085"/>
            <a:ext cx="2141240" cy="2092471"/>
          </a:xfrm>
          <a:prstGeom prst="rect">
            <a:avLst/>
          </a:prstGeom>
        </p:spPr>
      </p:pic>
      <p:sp>
        <p:nvSpPr>
          <p:cNvPr id="23" name="投影片編號版面配置區 22">
            <a:extLst>
              <a:ext uri="{FF2B5EF4-FFF2-40B4-BE49-F238E27FC236}">
                <a16:creationId xmlns:a16="http://schemas.microsoft.com/office/drawing/2014/main" xmlns="" id="{5944BAAD-7C28-4F1D-A079-D76438A6CB39}"/>
              </a:ext>
            </a:extLst>
          </p:cNvPr>
          <p:cNvSpPr>
            <a:spLocks noGrp="1"/>
          </p:cNvSpPr>
          <p:nvPr>
            <p:ph type="sldNum" sz="quarter" idx="12"/>
          </p:nvPr>
        </p:nvSpPr>
        <p:spPr/>
        <p:txBody>
          <a:bodyPr/>
          <a:lstStyle/>
          <a:p>
            <a:fld id="{25567DBE-345A-4DFC-A5AF-A1AA18485CC9}" type="slidenum">
              <a:rPr lang="zh-CN" altLang="en-US" smtClean="0"/>
              <a:pPr/>
              <a:t>39</a:t>
            </a:fld>
            <a:endParaRPr lang="zh-CN" altLang="en-US"/>
          </a:p>
        </p:txBody>
      </p:sp>
    </p:spTree>
    <p:extLst>
      <p:ext uri="{BB962C8B-B14F-4D97-AF65-F5344CB8AC3E}">
        <p14:creationId xmlns:p14="http://schemas.microsoft.com/office/powerpoint/2010/main" val="2972796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xmlns="" id="{3AD6405F-F38E-49BD-B57B-33904E5C76C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419100" y="1201367"/>
            <a:ext cx="4836108" cy="3224072"/>
          </a:xfrm>
          <a:prstGeom prst="rect">
            <a:avLst/>
          </a:prstGeom>
        </p:spPr>
      </p:pic>
      <p:grpSp>
        <p:nvGrpSpPr>
          <p:cNvPr id="3" name="组合 2"/>
          <p:cNvGrpSpPr/>
          <p:nvPr/>
        </p:nvGrpSpPr>
        <p:grpSpPr>
          <a:xfrm>
            <a:off x="3875702" y="1890528"/>
            <a:ext cx="5124790" cy="1124793"/>
            <a:chOff x="5167313" y="2519363"/>
            <a:chExt cx="5822611" cy="1500187"/>
          </a:xfrm>
        </p:grpSpPr>
        <p:sp>
          <p:nvSpPr>
            <p:cNvPr id="26632" name="Rectangle 22"/>
            <p:cNvSpPr>
              <a:spLocks noChangeArrowheads="1"/>
            </p:cNvSpPr>
            <p:nvPr/>
          </p:nvSpPr>
          <p:spPr bwMode="auto">
            <a:xfrm>
              <a:off x="5167313" y="2519363"/>
              <a:ext cx="5805487" cy="1500187"/>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350">
                <a:solidFill>
                  <a:srgbClr val="FFFFFF"/>
                </a:solidFill>
              </a:endParaRPr>
            </a:p>
          </p:txBody>
        </p:sp>
        <p:sp>
          <p:nvSpPr>
            <p:cNvPr id="26636" name="TextBox 23"/>
            <p:cNvSpPr>
              <a:spLocks noChangeArrowheads="1"/>
            </p:cNvSpPr>
            <p:nvPr/>
          </p:nvSpPr>
          <p:spPr bwMode="auto">
            <a:xfrm>
              <a:off x="5184437" y="2752915"/>
              <a:ext cx="5805487" cy="1033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None/>
              </a:pPr>
              <a:r>
                <a:rPr lang="zh-TW" altLang="en-US" sz="2000" dirty="0">
                  <a:solidFill>
                    <a:schemeClr val="bg1"/>
                  </a:solidFill>
                  <a:latin typeface="微软雅黑" pitchFamily="34" charset="-122"/>
                  <a:ea typeface="微软雅黑" pitchFamily="34" charset="-122"/>
                </a:rPr>
                <a:t>使用機器學習來分析紅酒的化學性值，</a:t>
              </a:r>
              <a:endParaRPr lang="en-US" altLang="zh-TW" sz="2000" dirty="0">
                <a:solidFill>
                  <a:schemeClr val="bg1"/>
                </a:solidFill>
                <a:latin typeface="微软雅黑" pitchFamily="34" charset="-122"/>
                <a:ea typeface="微软雅黑" pitchFamily="34" charset="-122"/>
              </a:endParaRPr>
            </a:p>
            <a:p>
              <a:pPr>
                <a:buNone/>
              </a:pPr>
              <a:r>
                <a:rPr lang="zh-TW" altLang="en-US" sz="2000" dirty="0">
                  <a:solidFill>
                    <a:schemeClr val="bg1"/>
                  </a:solidFill>
                  <a:latin typeface="微软雅黑" pitchFamily="34" charset="-122"/>
                  <a:ea typeface="微软雅黑" pitchFamily="34" charset="-122"/>
                </a:rPr>
                <a:t>判斷哪些是“優質”或“劣質”的紅酒</a:t>
              </a:r>
              <a:r>
                <a:rPr lang="en-US" altLang="zh-TW" sz="2000" dirty="0">
                  <a:solidFill>
                    <a:schemeClr val="bg1"/>
                  </a:solidFill>
                  <a:latin typeface="微软雅黑" pitchFamily="34" charset="-122"/>
                  <a:ea typeface="微软雅黑" pitchFamily="34" charset="-122"/>
                </a:rPr>
                <a:t>?</a:t>
              </a:r>
              <a:endParaRPr lang="zh-CN" altLang="en-US" sz="2000" dirty="0">
                <a:solidFill>
                  <a:schemeClr val="bg1"/>
                </a:solidFill>
                <a:latin typeface="微软雅黑" pitchFamily="34" charset="-122"/>
                <a:ea typeface="微软雅黑" pitchFamily="34" charset="-122"/>
              </a:endParaRPr>
            </a:p>
          </p:txBody>
        </p:sp>
      </p:grpSp>
      <p:sp>
        <p:nvSpPr>
          <p:cNvPr id="10" name="矩形 9">
            <a:extLst>
              <a:ext uri="{FF2B5EF4-FFF2-40B4-BE49-F238E27FC236}">
                <a16:creationId xmlns:a16="http://schemas.microsoft.com/office/drawing/2014/main" xmlns="" id="{2BB8E2AF-B12B-4183-818C-8C61913D2C40}"/>
              </a:ext>
            </a:extLst>
          </p:cNvPr>
          <p:cNvSpPr/>
          <p:nvPr/>
        </p:nvSpPr>
        <p:spPr>
          <a:xfrm>
            <a:off x="536331" y="196280"/>
            <a:ext cx="2147785"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背景及分析目的</a:t>
            </a:r>
          </a:p>
        </p:txBody>
      </p:sp>
      <p:grpSp>
        <p:nvGrpSpPr>
          <p:cNvPr id="14" name="组合 2">
            <a:extLst>
              <a:ext uri="{FF2B5EF4-FFF2-40B4-BE49-F238E27FC236}">
                <a16:creationId xmlns:a16="http://schemas.microsoft.com/office/drawing/2014/main" xmlns="" id="{37E32A61-19BD-4F21-8C73-30C141C0B8E5}"/>
              </a:ext>
            </a:extLst>
          </p:cNvPr>
          <p:cNvGrpSpPr/>
          <p:nvPr/>
        </p:nvGrpSpPr>
        <p:grpSpPr>
          <a:xfrm>
            <a:off x="5976156" y="3652664"/>
            <a:ext cx="1908212" cy="684968"/>
            <a:chOff x="7360130" y="2576335"/>
            <a:chExt cx="2168045" cy="913573"/>
          </a:xfrm>
        </p:grpSpPr>
        <p:sp>
          <p:nvSpPr>
            <p:cNvPr id="15" name="Rectangle 22">
              <a:extLst>
                <a:ext uri="{FF2B5EF4-FFF2-40B4-BE49-F238E27FC236}">
                  <a16:creationId xmlns:a16="http://schemas.microsoft.com/office/drawing/2014/main" xmlns="" id="{F8E571DC-1B30-4945-BFD4-C1F8767AF350}"/>
                </a:ext>
              </a:extLst>
            </p:cNvPr>
            <p:cNvSpPr>
              <a:spLocks noChangeArrowheads="1"/>
            </p:cNvSpPr>
            <p:nvPr/>
          </p:nvSpPr>
          <p:spPr bwMode="auto">
            <a:xfrm>
              <a:off x="7360130" y="2576335"/>
              <a:ext cx="2168045" cy="913573"/>
            </a:xfrm>
            <a:prstGeom prst="rect">
              <a:avLst/>
            </a:prstGeom>
            <a:solidFill>
              <a:schemeClr val="accent1"/>
            </a:solidFill>
            <a:ln>
              <a:noFill/>
            </a:ln>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endParaRPr lang="zh-CN" altLang="zh-CN" sz="1350">
                <a:solidFill>
                  <a:srgbClr val="FFFFFF"/>
                </a:solidFill>
              </a:endParaRPr>
            </a:p>
          </p:txBody>
        </p:sp>
        <p:sp>
          <p:nvSpPr>
            <p:cNvPr id="16" name="TextBox 23">
              <a:extLst>
                <a:ext uri="{FF2B5EF4-FFF2-40B4-BE49-F238E27FC236}">
                  <a16:creationId xmlns:a16="http://schemas.microsoft.com/office/drawing/2014/main" xmlns="" id="{59A259D2-06D1-4785-9B90-3076A060C424}"/>
                </a:ext>
              </a:extLst>
            </p:cNvPr>
            <p:cNvSpPr>
              <a:spLocks noChangeArrowheads="1"/>
            </p:cNvSpPr>
            <p:nvPr/>
          </p:nvSpPr>
          <p:spPr bwMode="auto">
            <a:xfrm>
              <a:off x="7810101" y="2791112"/>
              <a:ext cx="1480283" cy="49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buNone/>
              </a:pPr>
              <a:r>
                <a:rPr lang="zh-TW" altLang="en-US" sz="2000" dirty="0">
                  <a:solidFill>
                    <a:schemeClr val="bg1"/>
                  </a:solidFill>
                  <a:latin typeface="微软雅黑" pitchFamily="34" charset="-122"/>
                  <a:ea typeface="微软雅黑" pitchFamily="34" charset="-122"/>
                </a:rPr>
                <a:t>分類問題</a:t>
              </a:r>
            </a:p>
          </p:txBody>
        </p:sp>
      </p:grpSp>
      <p:sp>
        <p:nvSpPr>
          <p:cNvPr id="6" name="箭號: 向右 5">
            <a:extLst>
              <a:ext uri="{FF2B5EF4-FFF2-40B4-BE49-F238E27FC236}">
                <a16:creationId xmlns:a16="http://schemas.microsoft.com/office/drawing/2014/main" xmlns="" id="{AE9C8047-095B-4869-8E74-DA32F0E5EEE7}"/>
              </a:ext>
            </a:extLst>
          </p:cNvPr>
          <p:cNvSpPr/>
          <p:nvPr/>
        </p:nvSpPr>
        <p:spPr>
          <a:xfrm rot="5400000">
            <a:off x="6660232" y="3117968"/>
            <a:ext cx="540060" cy="432048"/>
          </a:xfrm>
          <a:prstGeom prst="rightArrow">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xmlns="" id="{BF2DF8AA-3BB1-417B-8F0D-DBDAAA5D354F}"/>
              </a:ext>
            </a:extLst>
          </p:cNvPr>
          <p:cNvSpPr>
            <a:spLocks noGrp="1"/>
          </p:cNvSpPr>
          <p:nvPr>
            <p:ph type="sldNum" sz="quarter" idx="12"/>
          </p:nvPr>
        </p:nvSpPr>
        <p:spPr/>
        <p:txBody>
          <a:bodyPr/>
          <a:lstStyle/>
          <a:p>
            <a:fld id="{D7F5BB56-9B96-4394-98D1-089DE868BDAA}" type="slidenum">
              <a:rPr lang="zh-CN" altLang="en-US" smtClean="0"/>
              <a:pPr/>
              <a:t>4</a:t>
            </a:fld>
            <a:endParaRPr lang="zh-CN" altLang="en-US"/>
          </a:p>
        </p:txBody>
      </p:sp>
    </p:spTree>
    <p:extLst>
      <p:ext uri="{BB962C8B-B14F-4D97-AF65-F5344CB8AC3E}">
        <p14:creationId xmlns:p14="http://schemas.microsoft.com/office/powerpoint/2010/main" val="6837362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xmlns="" id="{2BB8E2AF-B12B-4183-818C-8C61913D2C40}"/>
              </a:ext>
            </a:extLst>
          </p:cNvPr>
          <p:cNvSpPr/>
          <p:nvPr/>
        </p:nvSpPr>
        <p:spPr>
          <a:xfrm>
            <a:off x="536331" y="196280"/>
            <a:ext cx="2147785"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流程圖</a:t>
            </a:r>
          </a:p>
        </p:txBody>
      </p:sp>
      <p:sp>
        <p:nvSpPr>
          <p:cNvPr id="2" name="投影片編號版面配置區 1">
            <a:extLst>
              <a:ext uri="{FF2B5EF4-FFF2-40B4-BE49-F238E27FC236}">
                <a16:creationId xmlns:a16="http://schemas.microsoft.com/office/drawing/2014/main" xmlns="" id="{BF2DF8AA-3BB1-417B-8F0D-DBDAAA5D354F}"/>
              </a:ext>
            </a:extLst>
          </p:cNvPr>
          <p:cNvSpPr>
            <a:spLocks noGrp="1"/>
          </p:cNvSpPr>
          <p:nvPr>
            <p:ph type="sldNum" sz="quarter" idx="12"/>
          </p:nvPr>
        </p:nvSpPr>
        <p:spPr/>
        <p:txBody>
          <a:bodyPr/>
          <a:lstStyle/>
          <a:p>
            <a:fld id="{D7F5BB56-9B96-4394-98D1-089DE868BDAA}" type="slidenum">
              <a:rPr lang="zh-CN" altLang="en-US" smtClean="0"/>
              <a:pPr/>
              <a:t>5</a:t>
            </a:fld>
            <a:endParaRPr lang="zh-CN" altLang="en-US"/>
          </a:p>
        </p:txBody>
      </p:sp>
      <p:grpSp>
        <p:nvGrpSpPr>
          <p:cNvPr id="12" name="群組 11">
            <a:extLst>
              <a:ext uri="{FF2B5EF4-FFF2-40B4-BE49-F238E27FC236}">
                <a16:creationId xmlns:a16="http://schemas.microsoft.com/office/drawing/2014/main" xmlns="" id="{7BC624DC-A358-44BB-A6A1-8D6E1D08623A}"/>
              </a:ext>
            </a:extLst>
          </p:cNvPr>
          <p:cNvGrpSpPr/>
          <p:nvPr/>
        </p:nvGrpSpPr>
        <p:grpSpPr>
          <a:xfrm>
            <a:off x="2141730" y="331832"/>
            <a:ext cx="4860540" cy="4481424"/>
            <a:chOff x="3209184" y="321013"/>
            <a:chExt cx="4940577" cy="4555218"/>
          </a:xfrm>
        </p:grpSpPr>
        <p:sp>
          <p:nvSpPr>
            <p:cNvPr id="13" name="流程圖: 程序 12">
              <a:extLst>
                <a:ext uri="{FF2B5EF4-FFF2-40B4-BE49-F238E27FC236}">
                  <a16:creationId xmlns:a16="http://schemas.microsoft.com/office/drawing/2014/main" xmlns="" id="{25A5BB47-79E7-4347-8066-98A6A5970FC2}"/>
                </a:ext>
              </a:extLst>
            </p:cNvPr>
            <p:cNvSpPr/>
            <p:nvPr/>
          </p:nvSpPr>
          <p:spPr>
            <a:xfrm>
              <a:off x="5130582" y="321013"/>
              <a:ext cx="1085088" cy="633871"/>
            </a:xfrm>
            <a:prstGeom prst="flowChartProcess">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zh-TW" altLang="en-US" sz="1100" dirty="0">
                  <a:solidFill>
                    <a:schemeClr val="tx1"/>
                  </a:solidFill>
                  <a:latin typeface="微软雅黑" pitchFamily="34" charset="-122"/>
                  <a:ea typeface="微软雅黑" pitchFamily="34" charset="-122"/>
                  <a:sym typeface="Calibri" panose="020F0502020204030204" pitchFamily="34" charset="0"/>
                </a:rPr>
                <a:t>資料理解與資料前處理</a:t>
              </a:r>
            </a:p>
          </p:txBody>
        </p:sp>
        <p:sp>
          <p:nvSpPr>
            <p:cNvPr id="17" name="流程圖: 程序 16">
              <a:extLst>
                <a:ext uri="{FF2B5EF4-FFF2-40B4-BE49-F238E27FC236}">
                  <a16:creationId xmlns:a16="http://schemas.microsoft.com/office/drawing/2014/main" xmlns="" id="{F2C03FA1-DD2F-41CF-A2AE-40E939AADA08}"/>
                </a:ext>
              </a:extLst>
            </p:cNvPr>
            <p:cNvSpPr/>
            <p:nvPr/>
          </p:nvSpPr>
          <p:spPr>
            <a:xfrm>
              <a:off x="5130582" y="1424598"/>
              <a:ext cx="1085088" cy="633871"/>
            </a:xfrm>
            <a:prstGeom prst="flowChartProcess">
              <a:avLst/>
            </a:prstGeom>
            <a:ln/>
          </p:spPr>
          <p:style>
            <a:lnRef idx="2">
              <a:schemeClr val="accent3"/>
            </a:lnRef>
            <a:fillRef idx="1">
              <a:schemeClr val="lt1"/>
            </a:fillRef>
            <a:effectRef idx="0">
              <a:schemeClr val="accent3"/>
            </a:effectRef>
            <a:fontRef idx="minor">
              <a:schemeClr val="dk1"/>
            </a:fontRef>
          </p:style>
          <p:txBody>
            <a:bodyPr rtlCol="0" anchor="ctr"/>
            <a:lstStyle/>
            <a:p>
              <a:pPr algn="ctr">
                <a:lnSpc>
                  <a:spcPct val="90000"/>
                </a:lnSpc>
                <a:spcBef>
                  <a:spcPts val="1000"/>
                </a:spcBef>
              </a:pPr>
              <a:r>
                <a:rPr lang="zh-TW" altLang="en-US" sz="1200" dirty="0">
                  <a:solidFill>
                    <a:schemeClr val="tx1"/>
                  </a:solidFill>
                  <a:latin typeface="微软雅黑" pitchFamily="34" charset="-122"/>
                  <a:ea typeface="微软雅黑" pitchFamily="34" charset="-122"/>
                  <a:sym typeface="Calibri" panose="020F0502020204030204" pitchFamily="34" charset="0"/>
                </a:rPr>
                <a:t>資料視覺化</a:t>
              </a:r>
            </a:p>
          </p:txBody>
        </p:sp>
        <p:sp>
          <p:nvSpPr>
            <p:cNvPr id="18" name="流程圖: 程序 17">
              <a:extLst>
                <a:ext uri="{FF2B5EF4-FFF2-40B4-BE49-F238E27FC236}">
                  <a16:creationId xmlns:a16="http://schemas.microsoft.com/office/drawing/2014/main" xmlns="" id="{7771A167-EF38-48FD-A385-1DF0F0F75B01}"/>
                </a:ext>
              </a:extLst>
            </p:cNvPr>
            <p:cNvSpPr/>
            <p:nvPr/>
          </p:nvSpPr>
          <p:spPr>
            <a:xfrm>
              <a:off x="4896902" y="2528183"/>
              <a:ext cx="1552448" cy="741794"/>
            </a:xfrm>
            <a:prstGeom prst="flowChartProcess">
              <a:avLst/>
            </a:prstGeom>
            <a:ln/>
          </p:spPr>
          <p:style>
            <a:lnRef idx="2">
              <a:schemeClr val="accent3"/>
            </a:lnRef>
            <a:fillRef idx="1">
              <a:schemeClr val="lt1"/>
            </a:fillRef>
            <a:effectRef idx="0">
              <a:schemeClr val="accent3"/>
            </a:effectRef>
            <a:fontRef idx="minor">
              <a:schemeClr val="dk1"/>
            </a:fontRef>
          </p:style>
          <p:txBody>
            <a:bodyPr rtlCol="0" anchor="ctr"/>
            <a:lstStyle/>
            <a:p>
              <a:pPr algn="ctr">
                <a:lnSpc>
                  <a:spcPct val="90000"/>
                </a:lnSpc>
                <a:spcBef>
                  <a:spcPts val="1000"/>
                </a:spcBef>
              </a:pPr>
              <a:r>
                <a:rPr lang="zh-TW" altLang="en-US" sz="1200" dirty="0">
                  <a:solidFill>
                    <a:schemeClr val="tx1"/>
                  </a:solidFill>
                  <a:latin typeface="微软雅黑" pitchFamily="34" charset="-122"/>
                  <a:ea typeface="微软雅黑" pitchFamily="34" charset="-122"/>
                </a:rPr>
                <a:t>切分訓練測試集與標準化</a:t>
              </a:r>
            </a:p>
          </p:txBody>
        </p:sp>
        <p:sp>
          <p:nvSpPr>
            <p:cNvPr id="19" name="流程圖: 程序 18">
              <a:extLst>
                <a:ext uri="{FF2B5EF4-FFF2-40B4-BE49-F238E27FC236}">
                  <a16:creationId xmlns:a16="http://schemas.microsoft.com/office/drawing/2014/main" xmlns="" id="{B5972CB8-D343-4082-995D-9935FD77B886}"/>
                </a:ext>
              </a:extLst>
            </p:cNvPr>
            <p:cNvSpPr/>
            <p:nvPr/>
          </p:nvSpPr>
          <p:spPr>
            <a:xfrm>
              <a:off x="3209184" y="4242360"/>
              <a:ext cx="1085088" cy="633871"/>
            </a:xfrm>
            <a:prstGeom prst="flowChartProcess">
              <a:avLst/>
            </a:prstGeom>
            <a:ln/>
          </p:spPr>
          <p:style>
            <a:lnRef idx="2">
              <a:schemeClr val="accent3"/>
            </a:lnRef>
            <a:fillRef idx="1">
              <a:schemeClr val="lt1"/>
            </a:fillRef>
            <a:effectRef idx="0">
              <a:schemeClr val="accent3"/>
            </a:effectRef>
            <a:fontRef idx="minor">
              <a:schemeClr val="dk1"/>
            </a:fontRef>
          </p:style>
          <p:txBody>
            <a:bodyPr rtlCol="0" anchor="ctr"/>
            <a:lstStyle/>
            <a:p>
              <a:pPr algn="ctr">
                <a:lnSpc>
                  <a:spcPct val="0"/>
                </a:lnSpc>
                <a:spcBef>
                  <a:spcPts val="1000"/>
                </a:spcBef>
              </a:pPr>
              <a:r>
                <a:rPr lang="zh-TW" altLang="en-US" sz="1200" dirty="0">
                  <a:solidFill>
                    <a:schemeClr val="tx1"/>
                  </a:solidFill>
                  <a:latin typeface="微软雅黑" pitchFamily="34" charset="-122"/>
                  <a:ea typeface="微软雅黑" pitchFamily="34" charset="-122"/>
                </a:rPr>
                <a:t>決策數</a:t>
              </a:r>
            </a:p>
          </p:txBody>
        </p:sp>
        <p:sp>
          <p:nvSpPr>
            <p:cNvPr id="20" name="流程圖: 程序 19">
              <a:extLst>
                <a:ext uri="{FF2B5EF4-FFF2-40B4-BE49-F238E27FC236}">
                  <a16:creationId xmlns:a16="http://schemas.microsoft.com/office/drawing/2014/main" xmlns="" id="{006FBDAE-4C2E-4EFC-8DD1-64944656273E}"/>
                </a:ext>
              </a:extLst>
            </p:cNvPr>
            <p:cNvSpPr/>
            <p:nvPr/>
          </p:nvSpPr>
          <p:spPr>
            <a:xfrm>
              <a:off x="4494347" y="4232451"/>
              <a:ext cx="1085088" cy="633871"/>
            </a:xfrm>
            <a:prstGeom prst="flowChartProcess">
              <a:avLst/>
            </a:prstGeom>
            <a:ln/>
          </p:spPr>
          <p:style>
            <a:lnRef idx="2">
              <a:schemeClr val="accent3"/>
            </a:lnRef>
            <a:fillRef idx="1">
              <a:schemeClr val="lt1"/>
            </a:fillRef>
            <a:effectRef idx="0">
              <a:schemeClr val="accent3"/>
            </a:effectRef>
            <a:fontRef idx="minor">
              <a:schemeClr val="dk1"/>
            </a:fontRef>
          </p:style>
          <p:txBody>
            <a:bodyPr rtlCol="0" anchor="ctr"/>
            <a:lstStyle/>
            <a:p>
              <a:pPr algn="ctr">
                <a:lnSpc>
                  <a:spcPct val="90000"/>
                </a:lnSpc>
                <a:spcBef>
                  <a:spcPts val="1000"/>
                </a:spcBef>
              </a:pPr>
              <a:r>
                <a:rPr lang="zh-TW" altLang="en-US" sz="1200" dirty="0">
                  <a:solidFill>
                    <a:schemeClr val="tx1"/>
                  </a:solidFill>
                  <a:latin typeface="微软雅黑" pitchFamily="34" charset="-122"/>
                  <a:ea typeface="微软雅黑" pitchFamily="34" charset="-122"/>
                </a:rPr>
                <a:t>貝氏分類器</a:t>
              </a:r>
            </a:p>
          </p:txBody>
        </p:sp>
        <p:sp>
          <p:nvSpPr>
            <p:cNvPr id="21" name="流程圖: 程序 20">
              <a:extLst>
                <a:ext uri="{FF2B5EF4-FFF2-40B4-BE49-F238E27FC236}">
                  <a16:creationId xmlns:a16="http://schemas.microsoft.com/office/drawing/2014/main" xmlns="" id="{777FEFF4-922B-4225-AEA7-07B8AF1CA5B7}"/>
                </a:ext>
              </a:extLst>
            </p:cNvPr>
            <p:cNvSpPr/>
            <p:nvPr/>
          </p:nvSpPr>
          <p:spPr>
            <a:xfrm>
              <a:off x="5779510" y="4232451"/>
              <a:ext cx="1085088" cy="633871"/>
            </a:xfrm>
            <a:prstGeom prst="flowChartProcess">
              <a:avLst/>
            </a:prstGeom>
            <a:ln/>
          </p:spPr>
          <p:style>
            <a:lnRef idx="2">
              <a:schemeClr val="accent3"/>
            </a:lnRef>
            <a:fillRef idx="1">
              <a:schemeClr val="lt1"/>
            </a:fillRef>
            <a:effectRef idx="0">
              <a:schemeClr val="accent3"/>
            </a:effectRef>
            <a:fontRef idx="minor">
              <a:schemeClr val="dk1"/>
            </a:fontRef>
          </p:style>
          <p:txBody>
            <a:bodyPr rtlCol="0" anchor="ctr"/>
            <a:lstStyle/>
            <a:p>
              <a:pPr algn="ctr">
                <a:lnSpc>
                  <a:spcPct val="90000"/>
                </a:lnSpc>
                <a:spcBef>
                  <a:spcPts val="1000"/>
                </a:spcBef>
              </a:pPr>
              <a:r>
                <a:rPr lang="zh-TW" altLang="en-US" sz="1200" dirty="0">
                  <a:solidFill>
                    <a:schemeClr val="tx1"/>
                  </a:solidFill>
                  <a:latin typeface="微软雅黑" pitchFamily="34" charset="-122"/>
                  <a:ea typeface="微软雅黑" pitchFamily="34" charset="-122"/>
                </a:rPr>
                <a:t>隨機森林</a:t>
              </a:r>
            </a:p>
          </p:txBody>
        </p:sp>
        <p:sp>
          <p:nvSpPr>
            <p:cNvPr id="22" name="流程圖: 程序 21">
              <a:extLst>
                <a:ext uri="{FF2B5EF4-FFF2-40B4-BE49-F238E27FC236}">
                  <a16:creationId xmlns:a16="http://schemas.microsoft.com/office/drawing/2014/main" xmlns="" id="{6A3CC9DA-E2A2-40B6-B1BB-5AD6497D5CEA}"/>
                </a:ext>
              </a:extLst>
            </p:cNvPr>
            <p:cNvSpPr/>
            <p:nvPr/>
          </p:nvSpPr>
          <p:spPr>
            <a:xfrm>
              <a:off x="7064673" y="4242360"/>
              <a:ext cx="1085088" cy="633871"/>
            </a:xfrm>
            <a:prstGeom prst="flowChartProcess">
              <a:avLst/>
            </a:prstGeom>
            <a:ln/>
          </p:spPr>
          <p:style>
            <a:lnRef idx="2">
              <a:schemeClr val="accent3"/>
            </a:lnRef>
            <a:fillRef idx="1">
              <a:schemeClr val="lt1"/>
            </a:fillRef>
            <a:effectRef idx="0">
              <a:schemeClr val="accent3"/>
            </a:effectRef>
            <a:fontRef idx="minor">
              <a:schemeClr val="dk1"/>
            </a:fontRef>
          </p:style>
          <p:txBody>
            <a:bodyPr rtlCol="0" anchor="ctr"/>
            <a:lstStyle/>
            <a:p>
              <a:pPr algn="ctr">
                <a:lnSpc>
                  <a:spcPct val="90000"/>
                </a:lnSpc>
                <a:spcBef>
                  <a:spcPts val="1000"/>
                </a:spcBef>
              </a:pPr>
              <a:r>
                <a:rPr lang="en-US" altLang="zh-TW" sz="1200" dirty="0" err="1">
                  <a:solidFill>
                    <a:schemeClr val="tx1"/>
                  </a:solidFill>
                  <a:latin typeface="微软雅黑" pitchFamily="34" charset="-122"/>
                  <a:ea typeface="微软雅黑" pitchFamily="34" charset="-122"/>
                </a:rPr>
                <a:t>SVM</a:t>
              </a:r>
              <a:r>
                <a:rPr lang="en-US" altLang="zh-TW" sz="1200" dirty="0">
                  <a:solidFill>
                    <a:schemeClr val="tx1"/>
                  </a:solidFill>
                  <a:latin typeface="微软雅黑" pitchFamily="34" charset="-122"/>
                  <a:ea typeface="微软雅黑" pitchFamily="34" charset="-122"/>
                </a:rPr>
                <a:t> </a:t>
              </a:r>
              <a:r>
                <a:rPr lang="zh-TW" altLang="en-US" sz="1200" dirty="0">
                  <a:solidFill>
                    <a:schemeClr val="tx1"/>
                  </a:solidFill>
                  <a:latin typeface="微软雅黑" pitchFamily="34" charset="-122"/>
                  <a:ea typeface="微软雅黑" pitchFamily="34" charset="-122"/>
                </a:rPr>
                <a:t>分類器</a:t>
              </a:r>
            </a:p>
          </p:txBody>
        </p:sp>
        <p:cxnSp>
          <p:nvCxnSpPr>
            <p:cNvPr id="24" name="直線單箭頭接點 23">
              <a:extLst>
                <a:ext uri="{FF2B5EF4-FFF2-40B4-BE49-F238E27FC236}">
                  <a16:creationId xmlns:a16="http://schemas.microsoft.com/office/drawing/2014/main" xmlns="" id="{788E94D0-A024-469E-87A3-A0D0B6249435}"/>
                </a:ext>
              </a:extLst>
            </p:cNvPr>
            <p:cNvCxnSpPr>
              <a:stCxn id="13" idx="2"/>
              <a:endCxn id="17" idx="0"/>
            </p:cNvCxnSpPr>
            <p:nvPr/>
          </p:nvCxnSpPr>
          <p:spPr>
            <a:xfrm>
              <a:off x="5673126" y="954884"/>
              <a:ext cx="0" cy="469714"/>
            </a:xfrm>
            <a:prstGeom prst="straightConnector1">
              <a:avLst/>
            </a:prstGeom>
            <a:ln>
              <a:solidFill>
                <a:schemeClr val="tx2">
                  <a:lumMod val="75000"/>
                </a:schemeClr>
              </a:solidFill>
              <a:headEnd type="none" w="med" len="med"/>
              <a:tailEnd type="arrow" w="med" len="med"/>
            </a:ln>
          </p:spPr>
          <p:style>
            <a:lnRef idx="2">
              <a:schemeClr val="accent3"/>
            </a:lnRef>
            <a:fillRef idx="1">
              <a:schemeClr val="lt1"/>
            </a:fillRef>
            <a:effectRef idx="0">
              <a:schemeClr val="accent3"/>
            </a:effectRef>
            <a:fontRef idx="minor">
              <a:schemeClr val="dk1"/>
            </a:fontRef>
          </p:style>
        </p:cxnSp>
        <p:cxnSp>
          <p:nvCxnSpPr>
            <p:cNvPr id="25" name="直線單箭頭接點 24">
              <a:extLst>
                <a:ext uri="{FF2B5EF4-FFF2-40B4-BE49-F238E27FC236}">
                  <a16:creationId xmlns:a16="http://schemas.microsoft.com/office/drawing/2014/main" xmlns="" id="{E362145B-C7D6-45D5-8B3A-5544BF65B923}"/>
                </a:ext>
              </a:extLst>
            </p:cNvPr>
            <p:cNvCxnSpPr>
              <a:cxnSpLocks/>
              <a:stCxn id="17" idx="2"/>
              <a:endCxn id="18" idx="0"/>
            </p:cNvCxnSpPr>
            <p:nvPr/>
          </p:nvCxnSpPr>
          <p:spPr>
            <a:xfrm>
              <a:off x="5673126" y="2058469"/>
              <a:ext cx="0" cy="469714"/>
            </a:xfrm>
            <a:prstGeom prst="straightConnector1">
              <a:avLst/>
            </a:prstGeom>
            <a:ln>
              <a:solidFill>
                <a:schemeClr val="tx2">
                  <a:lumMod val="75000"/>
                </a:schemeClr>
              </a:solidFill>
              <a:headEnd type="none" w="med" len="med"/>
              <a:tailEnd type="arrow" w="med" len="med"/>
            </a:ln>
          </p:spPr>
          <p:style>
            <a:lnRef idx="2">
              <a:schemeClr val="accent3"/>
            </a:lnRef>
            <a:fillRef idx="1">
              <a:schemeClr val="lt1"/>
            </a:fillRef>
            <a:effectRef idx="0">
              <a:schemeClr val="accent3"/>
            </a:effectRef>
            <a:fontRef idx="minor">
              <a:schemeClr val="dk1"/>
            </a:fontRef>
          </p:style>
        </p:cxnSp>
        <p:cxnSp>
          <p:nvCxnSpPr>
            <p:cNvPr id="26" name="接點: 肘形 25">
              <a:extLst>
                <a:ext uri="{FF2B5EF4-FFF2-40B4-BE49-F238E27FC236}">
                  <a16:creationId xmlns:a16="http://schemas.microsoft.com/office/drawing/2014/main" xmlns="" id="{0C60A6E3-1681-4D92-90EC-C7B60BC4E434}"/>
                </a:ext>
              </a:extLst>
            </p:cNvPr>
            <p:cNvCxnSpPr>
              <a:cxnSpLocks/>
              <a:stCxn id="18" idx="2"/>
              <a:endCxn id="19" idx="0"/>
            </p:cNvCxnSpPr>
            <p:nvPr/>
          </p:nvCxnSpPr>
          <p:spPr>
            <a:xfrm rot="5400000">
              <a:off x="4226236" y="2795469"/>
              <a:ext cx="972383" cy="1921398"/>
            </a:xfrm>
            <a:prstGeom prst="bentConnector3">
              <a:avLst/>
            </a:prstGeom>
            <a:ln>
              <a:solidFill>
                <a:schemeClr val="tx2">
                  <a:lumMod val="75000"/>
                </a:schemeClr>
              </a:solidFill>
              <a:headEnd type="none" w="med" len="med"/>
              <a:tailEnd type="arrow" w="med" len="med"/>
            </a:ln>
          </p:spPr>
          <p:style>
            <a:lnRef idx="2">
              <a:schemeClr val="accent3"/>
            </a:lnRef>
            <a:fillRef idx="1">
              <a:schemeClr val="lt1"/>
            </a:fillRef>
            <a:effectRef idx="0">
              <a:schemeClr val="accent3"/>
            </a:effectRef>
            <a:fontRef idx="minor">
              <a:schemeClr val="dk1"/>
            </a:fontRef>
          </p:style>
        </p:cxnSp>
        <p:cxnSp>
          <p:nvCxnSpPr>
            <p:cNvPr id="27" name="接點: 肘形 26">
              <a:extLst>
                <a:ext uri="{FF2B5EF4-FFF2-40B4-BE49-F238E27FC236}">
                  <a16:creationId xmlns:a16="http://schemas.microsoft.com/office/drawing/2014/main" xmlns="" id="{67570189-614A-46AD-B818-09B36FD97D21}"/>
                </a:ext>
              </a:extLst>
            </p:cNvPr>
            <p:cNvCxnSpPr>
              <a:cxnSpLocks/>
              <a:stCxn id="18" idx="2"/>
              <a:endCxn id="20" idx="0"/>
            </p:cNvCxnSpPr>
            <p:nvPr/>
          </p:nvCxnSpPr>
          <p:spPr>
            <a:xfrm rot="5400000">
              <a:off x="4873772" y="3433097"/>
              <a:ext cx="962474" cy="636235"/>
            </a:xfrm>
            <a:prstGeom prst="bentConnector3">
              <a:avLst/>
            </a:prstGeom>
            <a:ln>
              <a:solidFill>
                <a:schemeClr val="tx2">
                  <a:lumMod val="75000"/>
                </a:schemeClr>
              </a:solidFill>
              <a:headEnd type="none" w="med" len="med"/>
              <a:tailEnd type="arrow" w="med" len="med"/>
            </a:ln>
          </p:spPr>
          <p:style>
            <a:lnRef idx="2">
              <a:schemeClr val="accent3"/>
            </a:lnRef>
            <a:fillRef idx="1">
              <a:schemeClr val="lt1"/>
            </a:fillRef>
            <a:effectRef idx="0">
              <a:schemeClr val="accent3"/>
            </a:effectRef>
            <a:fontRef idx="minor">
              <a:schemeClr val="dk1"/>
            </a:fontRef>
          </p:style>
        </p:cxnSp>
        <p:cxnSp>
          <p:nvCxnSpPr>
            <p:cNvPr id="28" name="接點: 肘形 27">
              <a:extLst>
                <a:ext uri="{FF2B5EF4-FFF2-40B4-BE49-F238E27FC236}">
                  <a16:creationId xmlns:a16="http://schemas.microsoft.com/office/drawing/2014/main" xmlns="" id="{446703C0-B9FF-4328-ADDE-191D9EF2332E}"/>
                </a:ext>
              </a:extLst>
            </p:cNvPr>
            <p:cNvCxnSpPr>
              <a:cxnSpLocks/>
              <a:stCxn id="18" idx="2"/>
              <a:endCxn id="21" idx="0"/>
            </p:cNvCxnSpPr>
            <p:nvPr/>
          </p:nvCxnSpPr>
          <p:spPr>
            <a:xfrm rot="16200000" flipH="1">
              <a:off x="5516353" y="3426750"/>
              <a:ext cx="962474" cy="648928"/>
            </a:xfrm>
            <a:prstGeom prst="bentConnector3">
              <a:avLst/>
            </a:prstGeom>
            <a:ln>
              <a:solidFill>
                <a:schemeClr val="tx2">
                  <a:lumMod val="75000"/>
                </a:schemeClr>
              </a:solidFill>
              <a:headEnd type="none" w="med" len="med"/>
              <a:tailEnd type="arrow" w="med" len="med"/>
            </a:ln>
          </p:spPr>
          <p:style>
            <a:lnRef idx="2">
              <a:schemeClr val="accent3"/>
            </a:lnRef>
            <a:fillRef idx="1">
              <a:schemeClr val="lt1"/>
            </a:fillRef>
            <a:effectRef idx="0">
              <a:schemeClr val="accent3"/>
            </a:effectRef>
            <a:fontRef idx="minor">
              <a:schemeClr val="dk1"/>
            </a:fontRef>
          </p:style>
        </p:cxnSp>
        <p:cxnSp>
          <p:nvCxnSpPr>
            <p:cNvPr id="29" name="接點: 肘形 28">
              <a:extLst>
                <a:ext uri="{FF2B5EF4-FFF2-40B4-BE49-F238E27FC236}">
                  <a16:creationId xmlns:a16="http://schemas.microsoft.com/office/drawing/2014/main" xmlns="" id="{41FC7582-0BF0-44A0-B558-43E75D501F42}"/>
                </a:ext>
              </a:extLst>
            </p:cNvPr>
            <p:cNvCxnSpPr>
              <a:cxnSpLocks/>
              <a:stCxn id="18" idx="2"/>
              <a:endCxn id="22" idx="0"/>
            </p:cNvCxnSpPr>
            <p:nvPr/>
          </p:nvCxnSpPr>
          <p:spPr>
            <a:xfrm rot="16200000" flipH="1">
              <a:off x="6153980" y="2789122"/>
              <a:ext cx="972383" cy="1934091"/>
            </a:xfrm>
            <a:prstGeom prst="bentConnector3">
              <a:avLst/>
            </a:prstGeom>
            <a:ln>
              <a:solidFill>
                <a:schemeClr val="tx2">
                  <a:lumMod val="75000"/>
                </a:schemeClr>
              </a:solidFill>
              <a:headEnd type="none" w="med" len="med"/>
              <a:tailEnd type="arrow" w="med" len="med"/>
            </a:ln>
          </p:spPr>
          <p:style>
            <a:lnRef idx="2">
              <a:schemeClr val="accent3"/>
            </a:lnRef>
            <a:fillRef idx="1">
              <a:schemeClr val="lt1"/>
            </a:fillRef>
            <a:effectRef idx="0">
              <a:schemeClr val="accent3"/>
            </a:effectRef>
            <a:fontRef idx="minor">
              <a:schemeClr val="dk1"/>
            </a:fontRef>
          </p:style>
        </p:cxnSp>
      </p:grpSp>
    </p:spTree>
    <p:extLst>
      <p:ext uri="{BB962C8B-B14F-4D97-AF65-F5344CB8AC3E}">
        <p14:creationId xmlns:p14="http://schemas.microsoft.com/office/powerpoint/2010/main" val="234161131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xmlns="" id="{B427AB1B-26F8-4120-AFE8-878F59627EC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9144000" cy="5157192"/>
          </a:xfrm>
          <a:prstGeom prst="rect">
            <a:avLst/>
          </a:prstGeom>
        </p:spPr>
      </p:pic>
      <p:sp>
        <p:nvSpPr>
          <p:cNvPr id="14" name="矩形 13">
            <a:extLst>
              <a:ext uri="{FF2B5EF4-FFF2-40B4-BE49-F238E27FC236}">
                <a16:creationId xmlns:a16="http://schemas.microsoft.com/office/drawing/2014/main" xmlns="" id="{E968C645-B9A0-4507-9F39-8023EC3A08C8}"/>
              </a:ext>
            </a:extLst>
          </p:cNvPr>
          <p:cNvSpPr/>
          <p:nvPr/>
        </p:nvSpPr>
        <p:spPr>
          <a:xfrm>
            <a:off x="503548" y="484312"/>
            <a:ext cx="8136904" cy="4176464"/>
          </a:xfrm>
          <a:prstGeom prst="rect">
            <a:avLst/>
          </a:prstGeom>
          <a:solidFill>
            <a:schemeClr val="bg1"/>
          </a:solidFill>
          <a:ln>
            <a:noFill/>
          </a:ln>
          <a:effectLst>
            <a:outerShdw blurRad="368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p>
        </p:txBody>
      </p:sp>
      <p:sp>
        <p:nvSpPr>
          <p:cNvPr id="15" name="箭头: V 形 14">
            <a:extLst>
              <a:ext uri="{FF2B5EF4-FFF2-40B4-BE49-F238E27FC236}">
                <a16:creationId xmlns:a16="http://schemas.microsoft.com/office/drawing/2014/main" xmlns="" id="{290599D0-90EE-4E30-8AD9-9DD9E0B8A10B}"/>
              </a:ext>
            </a:extLst>
          </p:cNvPr>
          <p:cNvSpPr/>
          <p:nvPr/>
        </p:nvSpPr>
        <p:spPr>
          <a:xfrm>
            <a:off x="863588" y="484312"/>
            <a:ext cx="2196244" cy="219624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V 形 15">
            <a:extLst>
              <a:ext uri="{FF2B5EF4-FFF2-40B4-BE49-F238E27FC236}">
                <a16:creationId xmlns:a16="http://schemas.microsoft.com/office/drawing/2014/main" xmlns="" id="{49459996-CAFB-4595-A682-56B6F0EE6588}"/>
              </a:ext>
            </a:extLst>
          </p:cNvPr>
          <p:cNvSpPr/>
          <p:nvPr/>
        </p:nvSpPr>
        <p:spPr>
          <a:xfrm>
            <a:off x="2267744" y="2572544"/>
            <a:ext cx="936104" cy="936104"/>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7" name="组合 93">
            <a:extLst>
              <a:ext uri="{FF2B5EF4-FFF2-40B4-BE49-F238E27FC236}">
                <a16:creationId xmlns:a16="http://schemas.microsoft.com/office/drawing/2014/main" xmlns="" id="{0B83E3D4-B569-41A1-9455-5BF7146C19D1}"/>
              </a:ext>
            </a:extLst>
          </p:cNvPr>
          <p:cNvGrpSpPr>
            <a:grpSpLocks/>
          </p:cNvGrpSpPr>
          <p:nvPr/>
        </p:nvGrpSpPr>
        <p:grpSpPr bwMode="auto">
          <a:xfrm>
            <a:off x="3702807" y="2140496"/>
            <a:ext cx="3641500" cy="679617"/>
            <a:chOff x="320318" y="607960"/>
            <a:chExt cx="4416452" cy="824600"/>
          </a:xfrm>
        </p:grpSpPr>
        <p:grpSp>
          <p:nvGrpSpPr>
            <p:cNvPr id="18" name="组合 91">
              <a:extLst>
                <a:ext uri="{FF2B5EF4-FFF2-40B4-BE49-F238E27FC236}">
                  <a16:creationId xmlns:a16="http://schemas.microsoft.com/office/drawing/2014/main" xmlns="" id="{8466CEBB-3E96-4C1C-ACA9-231F34A0A342}"/>
                </a:ext>
              </a:extLst>
            </p:cNvPr>
            <p:cNvGrpSpPr>
              <a:grpSpLocks/>
            </p:cNvGrpSpPr>
            <p:nvPr/>
          </p:nvGrpSpPr>
          <p:grpSpPr bwMode="auto">
            <a:xfrm>
              <a:off x="320318" y="607960"/>
              <a:ext cx="883920" cy="824600"/>
              <a:chOff x="320318" y="607960"/>
              <a:chExt cx="883920" cy="824600"/>
            </a:xfrm>
          </p:grpSpPr>
          <p:sp>
            <p:nvSpPr>
              <p:cNvPr id="20" name="菱形 19">
                <a:extLst>
                  <a:ext uri="{FF2B5EF4-FFF2-40B4-BE49-F238E27FC236}">
                    <a16:creationId xmlns:a16="http://schemas.microsoft.com/office/drawing/2014/main" xmlns="" id="{4B429C66-0535-47CC-8B48-DF59E9FFA813}"/>
                  </a:ext>
                </a:extLst>
              </p:cNvPr>
              <p:cNvSpPr/>
              <p:nvPr/>
            </p:nvSpPr>
            <p:spPr>
              <a:xfrm>
                <a:off x="350483" y="607960"/>
                <a:ext cx="823994" cy="8246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21" name="文本框 90">
                <a:extLst>
                  <a:ext uri="{FF2B5EF4-FFF2-40B4-BE49-F238E27FC236}">
                    <a16:creationId xmlns:a16="http://schemas.microsoft.com/office/drawing/2014/main" xmlns="" id="{A63DF7FD-5F38-433B-BFA6-6914CDF2A8F4}"/>
                  </a:ext>
                </a:extLst>
              </p:cNvPr>
              <p:cNvSpPr txBox="1">
                <a:spLocks noChangeArrowheads="1"/>
              </p:cNvSpPr>
              <p:nvPr/>
            </p:nvSpPr>
            <p:spPr bwMode="auto">
              <a:xfrm>
                <a:off x="320318" y="835594"/>
                <a:ext cx="883920" cy="364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1350" dirty="0">
                    <a:solidFill>
                      <a:schemeClr val="bg1"/>
                    </a:solidFill>
                    <a:latin typeface="Impact" pitchFamily="34" charset="0"/>
                  </a:rPr>
                  <a:t>02</a:t>
                </a:r>
                <a:endParaRPr lang="zh-CN" altLang="en-US" sz="1350" dirty="0">
                  <a:solidFill>
                    <a:schemeClr val="bg1"/>
                  </a:solidFill>
                  <a:latin typeface="Impact" pitchFamily="34" charset="0"/>
                </a:endParaRPr>
              </a:p>
            </p:txBody>
          </p:sp>
        </p:grpSp>
        <p:sp>
          <p:nvSpPr>
            <p:cNvPr id="19" name="文本框 92">
              <a:extLst>
                <a:ext uri="{FF2B5EF4-FFF2-40B4-BE49-F238E27FC236}">
                  <a16:creationId xmlns:a16="http://schemas.microsoft.com/office/drawing/2014/main" xmlns="" id="{AFA7CE19-65C7-4069-ADB9-8EE736A82A82}"/>
                </a:ext>
              </a:extLst>
            </p:cNvPr>
            <p:cNvSpPr txBox="1">
              <a:spLocks noChangeArrowheads="1"/>
            </p:cNvSpPr>
            <p:nvPr/>
          </p:nvSpPr>
          <p:spPr bwMode="auto">
            <a:xfrm>
              <a:off x="1275714" y="797914"/>
              <a:ext cx="3461056" cy="448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r>
                <a:rPr lang="zh-TW" altLang="en-US" dirty="0">
                  <a:solidFill>
                    <a:schemeClr val="accent1"/>
                  </a:solidFill>
                  <a:latin typeface="微软雅黑" panose="020B0503020204020204" pitchFamily="34" charset="-122"/>
                  <a:ea typeface="微软雅黑" panose="020B0503020204020204" pitchFamily="34" charset="-122"/>
                </a:rPr>
                <a:t>資料介紹及類型設定</a:t>
              </a:r>
            </a:p>
          </p:txBody>
        </p:sp>
      </p:grpSp>
      <p:pic>
        <p:nvPicPr>
          <p:cNvPr id="7" name="圖片 6">
            <a:extLst>
              <a:ext uri="{FF2B5EF4-FFF2-40B4-BE49-F238E27FC236}">
                <a16:creationId xmlns:a16="http://schemas.microsoft.com/office/drawing/2014/main" xmlns="" id="{9A771B51-719E-4324-B23C-A981F47D0B6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80212" y="2834444"/>
            <a:ext cx="1348408" cy="1348408"/>
          </a:xfrm>
          <a:prstGeom prst="rect">
            <a:avLst/>
          </a:prstGeom>
        </p:spPr>
      </p:pic>
      <p:sp>
        <p:nvSpPr>
          <p:cNvPr id="8" name="投影片編號版面配置區 7">
            <a:extLst>
              <a:ext uri="{FF2B5EF4-FFF2-40B4-BE49-F238E27FC236}">
                <a16:creationId xmlns:a16="http://schemas.microsoft.com/office/drawing/2014/main" xmlns="" id="{FD5E92C1-2272-4E7F-9422-AC688442B17B}"/>
              </a:ext>
            </a:extLst>
          </p:cNvPr>
          <p:cNvSpPr>
            <a:spLocks noGrp="1"/>
          </p:cNvSpPr>
          <p:nvPr>
            <p:ph type="sldNum" sz="quarter" idx="12"/>
          </p:nvPr>
        </p:nvSpPr>
        <p:spPr/>
        <p:txBody>
          <a:bodyPr/>
          <a:lstStyle/>
          <a:p>
            <a:fld id="{25567DBE-345A-4DFC-A5AF-A1AA18485CC9}" type="slidenum">
              <a:rPr lang="zh-CN" altLang="en-US" smtClean="0"/>
              <a:pPr/>
              <a:t>6</a:t>
            </a:fld>
            <a:endParaRPr lang="zh-CN" altLang="en-US"/>
          </a:p>
        </p:txBody>
      </p:sp>
    </p:spTree>
    <p:extLst>
      <p:ext uri="{BB962C8B-B14F-4D97-AF65-F5344CB8AC3E}">
        <p14:creationId xmlns:p14="http://schemas.microsoft.com/office/powerpoint/2010/main" val="23874624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673929" y="2140496"/>
            <a:ext cx="3528170" cy="1030154"/>
          </a:xfrm>
          <a:prstGeom prst="rect">
            <a:avLst/>
          </a:prstGeom>
        </p:spPr>
        <p:txBody>
          <a:bodyPr wrap="square" lIns="68580" tIns="34290" rIns="68580" bIns="34290">
            <a:spAutoFit/>
          </a:bodyPr>
          <a:lstStyle/>
          <a:p>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rPr>
              <a:t>winequality-red.csv</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gn="just" defTabSz="685800">
              <a:lnSpc>
                <a:spcPct val="125000"/>
              </a:lnSpc>
              <a:buFont typeface="Wingdings" panose="05000000000000000000" pitchFamily="2" charset="2"/>
              <a:buChar char="Ø"/>
              <a:defRPr/>
            </a:pPr>
            <a:r>
              <a:rPr lang="en-US" altLang="zh-TW" sz="1600" dirty="0"/>
              <a:t>1599</a:t>
            </a:r>
            <a:r>
              <a:rPr lang="zh-TW" altLang="en-US" sz="1600" dirty="0"/>
              <a:t>筆 </a:t>
            </a:r>
            <a:endParaRPr lang="en-US" altLang="zh-TW" sz="1600" dirty="0"/>
          </a:p>
          <a:p>
            <a:pPr marL="171450" indent="-171450" algn="just" defTabSz="685800">
              <a:lnSpc>
                <a:spcPct val="125000"/>
              </a:lnSpc>
              <a:buFont typeface="Wingdings" panose="05000000000000000000" pitchFamily="2" charset="2"/>
              <a:buChar char="Ø"/>
              <a:defRPr/>
            </a:pPr>
            <a:r>
              <a:rPr lang="en-US" altLang="zh-TW" sz="1600" dirty="0"/>
              <a:t>12</a:t>
            </a:r>
            <a:r>
              <a:rPr lang="zh-TW" altLang="en-US" sz="1600" dirty="0"/>
              <a:t>個欄位</a:t>
            </a:r>
            <a:endParaRPr lang="zh-CN" altLang="en-US" sz="1600" kern="0" dirty="0">
              <a:solidFill>
                <a:schemeClr val="tx1">
                  <a:lumMod val="50000"/>
                  <a:lumOff val="50000"/>
                </a:schemeClr>
              </a:solidFill>
              <a:latin typeface="微软雅黑" pitchFamily="34" charset="-122"/>
              <a:ea typeface="微软雅黑" pitchFamily="34" charset="-122"/>
            </a:endParaRPr>
          </a:p>
        </p:txBody>
      </p:sp>
      <p:grpSp>
        <p:nvGrpSpPr>
          <p:cNvPr id="4" name="群組 3">
            <a:extLst>
              <a:ext uri="{FF2B5EF4-FFF2-40B4-BE49-F238E27FC236}">
                <a16:creationId xmlns:a16="http://schemas.microsoft.com/office/drawing/2014/main" xmlns="" id="{EE6050A2-E5E7-4544-899E-6F048543A40C}"/>
              </a:ext>
            </a:extLst>
          </p:cNvPr>
          <p:cNvGrpSpPr/>
          <p:nvPr/>
        </p:nvGrpSpPr>
        <p:grpSpPr>
          <a:xfrm>
            <a:off x="395537" y="965055"/>
            <a:ext cx="1184805" cy="576064"/>
            <a:chOff x="4771696" y="2395720"/>
            <a:chExt cx="1721443" cy="836983"/>
          </a:xfrm>
        </p:grpSpPr>
        <p:sp>
          <p:nvSpPr>
            <p:cNvPr id="20" name="任意多边形 19"/>
            <p:cNvSpPr/>
            <p:nvPr/>
          </p:nvSpPr>
          <p:spPr>
            <a:xfrm rot="5400000">
              <a:off x="5444673" y="2184237"/>
              <a:ext cx="836982" cy="1259950"/>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2" name="椭圆 21"/>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37" name="矩形 36"/>
            <p:cNvSpPr/>
            <p:nvPr/>
          </p:nvSpPr>
          <p:spPr>
            <a:xfrm>
              <a:off x="4926667" y="2527681"/>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1</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nvGrpSpPr>
            <p:cNvPr id="27" name="组合 38">
              <a:extLst>
                <a:ext uri="{FF2B5EF4-FFF2-40B4-BE49-F238E27FC236}">
                  <a16:creationId xmlns:a16="http://schemas.microsoft.com/office/drawing/2014/main" xmlns="" id="{B4B4B233-4680-4652-83D5-3F756462335D}"/>
                </a:ext>
              </a:extLst>
            </p:cNvPr>
            <p:cNvGrpSpPr/>
            <p:nvPr/>
          </p:nvGrpSpPr>
          <p:grpSpPr>
            <a:xfrm>
              <a:off x="5750972" y="2572544"/>
              <a:ext cx="372789" cy="552564"/>
              <a:chOff x="1788810" y="2276744"/>
              <a:chExt cx="392113" cy="581026"/>
            </a:xfrm>
            <a:solidFill>
              <a:schemeClr val="bg1"/>
            </a:solidFill>
            <a:effectLst/>
          </p:grpSpPr>
          <p:sp>
            <p:nvSpPr>
              <p:cNvPr id="29" name="Freeform 9">
                <a:extLst>
                  <a:ext uri="{FF2B5EF4-FFF2-40B4-BE49-F238E27FC236}">
                    <a16:creationId xmlns:a16="http://schemas.microsoft.com/office/drawing/2014/main" xmlns="" id="{F13F3164-F81E-4397-8ABD-9E9254418A3A}"/>
                  </a:ext>
                </a:extLst>
              </p:cNvPr>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Freeform 10">
                <a:extLst>
                  <a:ext uri="{FF2B5EF4-FFF2-40B4-BE49-F238E27FC236}">
                    <a16:creationId xmlns:a16="http://schemas.microsoft.com/office/drawing/2014/main" xmlns="" id="{2B351A7B-D1FD-4DB8-8975-873275777280}"/>
                  </a:ext>
                </a:extLst>
              </p:cNvPr>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3" name="Freeform 11">
                <a:extLst>
                  <a:ext uri="{FF2B5EF4-FFF2-40B4-BE49-F238E27FC236}">
                    <a16:creationId xmlns:a16="http://schemas.microsoft.com/office/drawing/2014/main" xmlns="" id="{2135CC86-0198-4FD6-BEE4-FA4DD9DB0090}"/>
                  </a:ext>
                </a:extLst>
              </p:cNvPr>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39" name="矩形 38">
            <a:extLst>
              <a:ext uri="{FF2B5EF4-FFF2-40B4-BE49-F238E27FC236}">
                <a16:creationId xmlns:a16="http://schemas.microsoft.com/office/drawing/2014/main" xmlns="" id="{2BBD5A42-AAEB-43D1-A625-6099F8BDC31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資料介紹及類型設定</a:t>
            </a:r>
          </a:p>
        </p:txBody>
      </p:sp>
      <p:sp>
        <p:nvSpPr>
          <p:cNvPr id="45" name="Rectangle 8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a:extLst>
              <a:ext uri="{FF2B5EF4-FFF2-40B4-BE49-F238E27FC236}">
                <a16:creationId xmlns:a16="http://schemas.microsoft.com/office/drawing/2014/main" xmlns="" id="{9F304412-82D4-42A2-BF0B-E8E55056B847}"/>
              </a:ext>
            </a:extLst>
          </p:cNvPr>
          <p:cNvSpPr/>
          <p:nvPr/>
        </p:nvSpPr>
        <p:spPr>
          <a:xfrm>
            <a:off x="1803555" y="1086756"/>
            <a:ext cx="2512554" cy="377026"/>
          </a:xfrm>
          <a:prstGeom prst="rect">
            <a:avLst/>
          </a:prstGeom>
        </p:spPr>
        <p:txBody>
          <a:bodyPr wrap="square" lIns="68580" tIns="34290" rIns="68580" bIns="3429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資料介紹</a:t>
            </a:r>
            <a:endParaRPr lang="zh-CN" altLang="en-US" sz="1200" kern="0" dirty="0">
              <a:solidFill>
                <a:schemeClr val="tx1">
                  <a:lumMod val="50000"/>
                  <a:lumOff val="50000"/>
                </a:schemeClr>
              </a:solidFill>
              <a:latin typeface="微软雅黑" pitchFamily="34" charset="-122"/>
              <a:ea typeface="微软雅黑" pitchFamily="34" charset="-122"/>
            </a:endParaRPr>
          </a:p>
        </p:txBody>
      </p:sp>
      <p:sp>
        <p:nvSpPr>
          <p:cNvPr id="5" name="文字方塊 4">
            <a:extLst>
              <a:ext uri="{FF2B5EF4-FFF2-40B4-BE49-F238E27FC236}">
                <a16:creationId xmlns:a16="http://schemas.microsoft.com/office/drawing/2014/main" xmlns="" id="{A96BA948-7305-414F-A290-D25E494261A3}"/>
              </a:ext>
            </a:extLst>
          </p:cNvPr>
          <p:cNvSpPr txBox="1"/>
          <p:nvPr/>
        </p:nvSpPr>
        <p:spPr>
          <a:xfrm>
            <a:off x="3605501" y="2723975"/>
            <a:ext cx="5302227" cy="461665"/>
          </a:xfrm>
          <a:prstGeom prst="rect">
            <a:avLst/>
          </a:prstGeom>
          <a:noFill/>
        </p:spPr>
        <p:txBody>
          <a:bodyPr wrap="square" rtlCol="0">
            <a:spAutoFit/>
          </a:bodyPr>
          <a:lstStyle/>
          <a:p>
            <a:r>
              <a:rPr lang="zh-TW" altLang="en-US" sz="1200" dirty="0">
                <a:solidFill>
                  <a:schemeClr val="tx1">
                    <a:lumMod val="75000"/>
                    <a:lumOff val="25000"/>
                  </a:schemeClr>
                </a:solidFill>
                <a:latin typeface="微软雅黑" panose="020B0503020204020204" pitchFamily="34" charset="-122"/>
                <a:ea typeface="微软雅黑" panose="020B0503020204020204" pitchFamily="34" charset="-122"/>
              </a:rPr>
              <a:t>來源</a:t>
            </a:r>
            <a:r>
              <a:rPr lang="en-US" altLang="zh-TW" sz="1200" dirty="0">
                <a:solidFill>
                  <a:schemeClr val="tx1">
                    <a:lumMod val="75000"/>
                    <a:lumOff val="25000"/>
                  </a:schemeClr>
                </a:solidFill>
                <a:latin typeface="微软雅黑" panose="020B0503020204020204" pitchFamily="34" charset="-122"/>
                <a:ea typeface="微软雅黑" panose="020B0503020204020204" pitchFamily="34" charset="-122"/>
              </a:rPr>
              <a:t>:</a:t>
            </a:r>
          </a:p>
          <a:p>
            <a:r>
              <a:rPr lang="en-US" altLang="zh-TW" sz="1200" dirty="0">
                <a:solidFill>
                  <a:schemeClr val="tx1">
                    <a:lumMod val="75000"/>
                    <a:lumOff val="25000"/>
                  </a:schemeClr>
                </a:solidFill>
                <a:latin typeface="微软雅黑" panose="020B0503020204020204" pitchFamily="34" charset="-122"/>
                <a:ea typeface="微软雅黑" panose="020B0503020204020204" pitchFamily="34" charset="-122"/>
                <a:hlinkClick r:id="rId3"/>
              </a:rPr>
              <a:t>https://www.kaggle.com/uciml/red-wine-quality-cortez-et-al-2009</a:t>
            </a:r>
            <a:endParaRPr lang="zh-TW"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圖片 2">
            <a:extLst>
              <a:ext uri="{FF2B5EF4-FFF2-40B4-BE49-F238E27FC236}">
                <a16:creationId xmlns:a16="http://schemas.microsoft.com/office/drawing/2014/main" xmlns="" id="{B64A5DC6-47F0-444A-BCEB-F1464F41E866}"/>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3635" b="98227" l="2853" r="95109">
                        <a14:foregroundMark x1="25408" y1="44060" x2="24728" y2="93528"/>
                        <a14:foregroundMark x1="15489" y1="42642" x2="33967" y2="42642"/>
                        <a14:foregroundMark x1="13587" y1="93085" x2="34511" y2="92642"/>
                      </a14:backgroundRemoval>
                    </a14:imgEffect>
                  </a14:imgLayer>
                </a14:imgProps>
              </a:ext>
              <a:ext uri="{28A0092B-C50C-407E-A947-70E740481C1C}">
                <a14:useLocalDpi xmlns:a14="http://schemas.microsoft.com/office/drawing/2010/main"/>
              </a:ext>
            </a:extLst>
          </a:blip>
          <a:stretch>
            <a:fillRect/>
          </a:stretch>
        </p:blipFill>
        <p:spPr>
          <a:xfrm>
            <a:off x="6876256" y="3337884"/>
            <a:ext cx="834268" cy="1278606"/>
          </a:xfrm>
          <a:prstGeom prst="rect">
            <a:avLst/>
          </a:prstGeom>
        </p:spPr>
      </p:pic>
      <p:sp>
        <p:nvSpPr>
          <p:cNvPr id="11" name="投影片編號版面配置區 10">
            <a:extLst>
              <a:ext uri="{FF2B5EF4-FFF2-40B4-BE49-F238E27FC236}">
                <a16:creationId xmlns:a16="http://schemas.microsoft.com/office/drawing/2014/main" xmlns="" id="{D871F3F7-4172-4922-979A-A964D23D77E3}"/>
              </a:ext>
            </a:extLst>
          </p:cNvPr>
          <p:cNvSpPr>
            <a:spLocks noGrp="1"/>
          </p:cNvSpPr>
          <p:nvPr>
            <p:ph type="sldNum" sz="quarter" idx="12"/>
          </p:nvPr>
        </p:nvSpPr>
        <p:spPr/>
        <p:txBody>
          <a:bodyPr/>
          <a:lstStyle/>
          <a:p>
            <a:fld id="{D7F5BB56-9B96-4394-98D1-089DE868BDAA}" type="slidenum">
              <a:rPr lang="zh-CN" altLang="en-US" smtClean="0"/>
              <a:pPr/>
              <a:t>7</a:t>
            </a:fld>
            <a:endParaRPr lang="zh-CN" altLang="en-US"/>
          </a:p>
        </p:txBody>
      </p:sp>
    </p:spTree>
    <p:extLst>
      <p:ext uri="{BB962C8B-B14F-4D97-AF65-F5344CB8AC3E}">
        <p14:creationId xmlns:p14="http://schemas.microsoft.com/office/powerpoint/2010/main" val="4110285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4" name="矩形 28"/>
          <p:cNvSpPr>
            <a:spLocks noChangeArrowheads="1"/>
          </p:cNvSpPr>
          <p:nvPr/>
        </p:nvSpPr>
        <p:spPr bwMode="auto">
          <a:xfrm>
            <a:off x="6943944" y="1357746"/>
            <a:ext cx="3833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400" b="1"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TextBox 16"/>
          <p:cNvSpPr txBox="1"/>
          <p:nvPr/>
        </p:nvSpPr>
        <p:spPr>
          <a:xfrm>
            <a:off x="4013460" y="3861206"/>
            <a:ext cx="1149032" cy="153260"/>
          </a:xfrm>
          <a:prstGeom prst="rect">
            <a:avLst/>
          </a:prstGeom>
          <a:noFill/>
        </p:spPr>
        <p:txBody>
          <a:bodyPr wrap="none" lIns="0" tIns="0" rIns="0" bIns="0" rtlCol="0">
            <a:spAutoFit/>
          </a:bodyPr>
          <a:lstStyle/>
          <a:p>
            <a:pPr algn="just"/>
            <a:r>
              <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点击请替换文字内容</a:t>
            </a:r>
          </a:p>
        </p:txBody>
      </p:sp>
      <p:sp>
        <p:nvSpPr>
          <p:cNvPr id="20" name="矩形 19">
            <a:extLst>
              <a:ext uri="{FF2B5EF4-FFF2-40B4-BE49-F238E27FC236}">
                <a16:creationId xmlns:a16="http://schemas.microsoft.com/office/drawing/2014/main" xmlns="" id="{62CBEC14-9334-4188-B096-FE2805ADBC63}"/>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資料介紹及類型設定</a:t>
            </a:r>
          </a:p>
        </p:txBody>
      </p:sp>
      <p:graphicFrame>
        <p:nvGraphicFramePr>
          <p:cNvPr id="10" name="表格 10">
            <a:extLst>
              <a:ext uri="{FF2B5EF4-FFF2-40B4-BE49-F238E27FC236}">
                <a16:creationId xmlns:a16="http://schemas.microsoft.com/office/drawing/2014/main" xmlns="" id="{DDD89A9B-496E-4C6C-8F2D-E084D2F4D3F1}"/>
              </a:ext>
            </a:extLst>
          </p:cNvPr>
          <p:cNvGraphicFramePr>
            <a:graphicFrameLocks noGrp="1"/>
          </p:cNvGraphicFramePr>
          <p:nvPr>
            <p:extLst>
              <p:ext uri="{D42A27DB-BD31-4B8C-83A1-F6EECF244321}">
                <p14:modId xmlns:p14="http://schemas.microsoft.com/office/powerpoint/2010/main" val="842086073"/>
              </p:ext>
            </p:extLst>
          </p:nvPr>
        </p:nvGraphicFramePr>
        <p:xfrm>
          <a:off x="926738" y="660807"/>
          <a:ext cx="7889305" cy="4262645"/>
        </p:xfrm>
        <a:graphic>
          <a:graphicData uri="http://schemas.openxmlformats.org/drawingml/2006/table">
            <a:tbl>
              <a:tblPr firstRow="1" bandRow="1">
                <a:tableStyleId>{5C22544A-7EE6-4342-B048-85BDC9FD1C3A}</a:tableStyleId>
              </a:tblPr>
              <a:tblGrid>
                <a:gridCol w="642370">
                  <a:extLst>
                    <a:ext uri="{9D8B030D-6E8A-4147-A177-3AD203B41FA5}">
                      <a16:colId xmlns:a16="http://schemas.microsoft.com/office/drawing/2014/main" xmlns="" val="2394920393"/>
                    </a:ext>
                  </a:extLst>
                </a:gridCol>
                <a:gridCol w="1660697">
                  <a:extLst>
                    <a:ext uri="{9D8B030D-6E8A-4147-A177-3AD203B41FA5}">
                      <a16:colId xmlns:a16="http://schemas.microsoft.com/office/drawing/2014/main" xmlns="" val="716795308"/>
                    </a:ext>
                  </a:extLst>
                </a:gridCol>
                <a:gridCol w="1342195">
                  <a:extLst>
                    <a:ext uri="{9D8B030D-6E8A-4147-A177-3AD203B41FA5}">
                      <a16:colId xmlns:a16="http://schemas.microsoft.com/office/drawing/2014/main" xmlns="" val="758896169"/>
                    </a:ext>
                  </a:extLst>
                </a:gridCol>
                <a:gridCol w="3019908">
                  <a:extLst>
                    <a:ext uri="{9D8B030D-6E8A-4147-A177-3AD203B41FA5}">
                      <a16:colId xmlns:a16="http://schemas.microsoft.com/office/drawing/2014/main" xmlns="" val="1338496811"/>
                    </a:ext>
                  </a:extLst>
                </a:gridCol>
                <a:gridCol w="1224135">
                  <a:extLst>
                    <a:ext uri="{9D8B030D-6E8A-4147-A177-3AD203B41FA5}">
                      <a16:colId xmlns:a16="http://schemas.microsoft.com/office/drawing/2014/main" xmlns="" val="4132695296"/>
                    </a:ext>
                  </a:extLst>
                </a:gridCol>
              </a:tblGrid>
              <a:tr h="340841">
                <a:tc>
                  <a:txBody>
                    <a:bodyPr/>
                    <a:lstStyle/>
                    <a:p>
                      <a:pPr algn="ctr"/>
                      <a:r>
                        <a:rPr lang="zh-TW" altLang="en-US" sz="1600" kern="1200" dirty="0">
                          <a:solidFill>
                            <a:schemeClr val="bg1"/>
                          </a:solidFill>
                          <a:latin typeface="微软雅黑" panose="020B0503020204020204" pitchFamily="34" charset="-122"/>
                          <a:ea typeface="微软雅黑" panose="020B0503020204020204" pitchFamily="34" charset="-122"/>
                          <a:cs typeface="+mn-cs"/>
                        </a:rPr>
                        <a:t>角色</a:t>
                      </a:r>
                    </a:p>
                  </a:txBody>
                  <a:tcPr anchor="ctr"/>
                </a:tc>
                <a:tc>
                  <a:txBody>
                    <a:bodyPr/>
                    <a:lstStyle/>
                    <a:p>
                      <a:pPr algn="ctr"/>
                      <a:r>
                        <a:rPr lang="zh-TW" altLang="en-US" sz="1600" kern="1200" dirty="0">
                          <a:solidFill>
                            <a:schemeClr val="bg1"/>
                          </a:solidFill>
                          <a:latin typeface="微软雅黑" panose="020B0503020204020204" pitchFamily="34" charset="-122"/>
                          <a:ea typeface="微软雅黑" panose="020B0503020204020204" pitchFamily="34" charset="-122"/>
                          <a:cs typeface="+mn-cs"/>
                        </a:rPr>
                        <a:t>欄位</a:t>
                      </a:r>
                    </a:p>
                  </a:txBody>
                  <a:tcPr anchor="ctr"/>
                </a:tc>
                <a:tc>
                  <a:txBody>
                    <a:bodyPr/>
                    <a:lstStyle/>
                    <a:p>
                      <a:pPr algn="ctr"/>
                      <a:r>
                        <a:rPr lang="zh-TW" altLang="en-US" sz="1600" kern="1200" dirty="0">
                          <a:solidFill>
                            <a:schemeClr val="bg1"/>
                          </a:solidFill>
                          <a:latin typeface="微软雅黑" panose="020B0503020204020204" pitchFamily="34" charset="-122"/>
                          <a:ea typeface="微软雅黑" panose="020B0503020204020204" pitchFamily="34" charset="-122"/>
                          <a:cs typeface="+mn-cs"/>
                        </a:rPr>
                        <a:t>欄位說明</a:t>
                      </a:r>
                    </a:p>
                  </a:txBody>
                  <a:tcPr anchor="ctr"/>
                </a:tc>
                <a:tc>
                  <a:txBody>
                    <a:bodyPr/>
                    <a:lstStyle/>
                    <a:p>
                      <a:pPr algn="ctr"/>
                      <a:r>
                        <a:rPr lang="zh-TW" altLang="en-US" sz="1600" kern="1200" dirty="0">
                          <a:solidFill>
                            <a:schemeClr val="bg1"/>
                          </a:solidFill>
                          <a:latin typeface="微软雅黑" panose="020B0503020204020204" pitchFamily="34" charset="-122"/>
                          <a:ea typeface="微软雅黑" panose="020B0503020204020204" pitchFamily="34" charset="-122"/>
                          <a:cs typeface="+mn-cs"/>
                        </a:rPr>
                        <a:t>資料說明</a:t>
                      </a:r>
                    </a:p>
                  </a:txBody>
                  <a:tcPr anchor="ctr"/>
                </a:tc>
                <a:tc>
                  <a:txBody>
                    <a:bodyPr/>
                    <a:lstStyle/>
                    <a:p>
                      <a:pPr algn="ctr"/>
                      <a:r>
                        <a:rPr lang="zh-TW" altLang="en-US" sz="1600" kern="1200" dirty="0">
                          <a:solidFill>
                            <a:schemeClr val="bg1"/>
                          </a:solidFill>
                          <a:latin typeface="微软雅黑" panose="020B0503020204020204" pitchFamily="34" charset="-122"/>
                          <a:ea typeface="微软雅黑" panose="020B0503020204020204" pitchFamily="34" charset="-122"/>
                          <a:cs typeface="+mn-cs"/>
                        </a:rPr>
                        <a:t>類型設定</a:t>
                      </a:r>
                    </a:p>
                  </a:txBody>
                  <a:tcPr anchor="ctr"/>
                </a:tc>
                <a:extLst>
                  <a:ext uri="{0D108BD9-81ED-4DB2-BD59-A6C34878D82A}">
                    <a16:rowId xmlns:a16="http://schemas.microsoft.com/office/drawing/2014/main" xmlns="" val="436084844"/>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algn="ctr"/>
                      <a:r>
                        <a:rPr lang="en-US" altLang="zh-TW" sz="1400" dirty="0"/>
                        <a:t>fixed acidity</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非揮發性酸度</a:t>
                      </a:r>
                    </a:p>
                  </a:txBody>
                  <a:tcPr anchor="ctr"/>
                </a:tc>
                <a:tc>
                  <a:txBody>
                    <a:bodyPr/>
                    <a:lstStyle/>
                    <a:p>
                      <a:pPr algn="ct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2078112262"/>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algn="ctr"/>
                      <a:r>
                        <a:rPr lang="en-US" altLang="zh-TW" sz="1400" dirty="0"/>
                        <a:t>volatile acidity</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揮發性酸度</a:t>
                      </a:r>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2978198700"/>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algn="ctr"/>
                      <a:r>
                        <a:rPr lang="en-US" altLang="zh-TW" sz="1400" dirty="0"/>
                        <a:t>citric acid</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檸檬酸</a:t>
                      </a:r>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2918464656"/>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algn="ctr"/>
                      <a:r>
                        <a:rPr lang="en-US" altLang="zh-TW" sz="1400" dirty="0"/>
                        <a:t>residual sugar</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殘留糖分</a:t>
                      </a:r>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1622554085"/>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algn="ctr"/>
                      <a:r>
                        <a:rPr lang="en-US" altLang="zh-TW" sz="1400" dirty="0"/>
                        <a:t>chlorides</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氯化物</a:t>
                      </a:r>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4294691328"/>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algn="ctr"/>
                      <a:r>
                        <a:rPr lang="en-US" altLang="zh-TW" sz="1400" dirty="0"/>
                        <a:t>free sulfur dioxide</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游離二氧化硫</a:t>
                      </a:r>
                    </a:p>
                  </a:txBody>
                  <a:tcPr anchor="ctr"/>
                </a:tc>
                <a:tc>
                  <a:txBody>
                    <a:bodyPr/>
                    <a:lstStyle/>
                    <a:p>
                      <a:pPr algn="ct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2132620129"/>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total sulfur dioxide</a:t>
                      </a:r>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總二氧化硫</a:t>
                      </a:r>
                    </a:p>
                  </a:txBody>
                  <a:tcPr anchor="ctr"/>
                </a:tc>
                <a:tc>
                  <a:txBody>
                    <a:bodyPr/>
                    <a:lstStyle/>
                    <a:p>
                      <a:pPr algn="ct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1350211436"/>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algn="ctr"/>
                      <a:r>
                        <a:rPr lang="en-US" altLang="zh-TW" sz="1400" dirty="0"/>
                        <a:t>density</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密度</a:t>
                      </a:r>
                    </a:p>
                  </a:txBody>
                  <a:tcPr anchor="ctr"/>
                </a:tc>
                <a:tc>
                  <a:txBody>
                    <a:bodyPr/>
                    <a:lstStyle/>
                    <a:p>
                      <a:pPr algn="ct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208499428"/>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marL="0" algn="ctr" defTabSz="914400" rtl="0" eaLnBrk="1" latinLnBrk="0" hangingPunct="1"/>
                      <a:r>
                        <a:rPr lang="en-US" altLang="zh-TW" sz="1400" kern="1200" dirty="0">
                          <a:solidFill>
                            <a:schemeClr val="dk1"/>
                          </a:solidFill>
                          <a:latin typeface="+mn-lt"/>
                          <a:ea typeface="+mn-ea"/>
                          <a:cs typeface="+mn-cs"/>
                        </a:rPr>
                        <a:t>pH</a:t>
                      </a:r>
                      <a:endParaRPr lang="zh-TW" altLang="en-US" sz="1400" kern="1200" dirty="0">
                        <a:solidFill>
                          <a:schemeClr val="dk1"/>
                        </a:solidFill>
                        <a:latin typeface="+mn-lt"/>
                        <a:ea typeface="+mn-ea"/>
                        <a:cs typeface="+mn-cs"/>
                      </a:endParaRPr>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酸鹼值</a:t>
                      </a:r>
                    </a:p>
                  </a:txBody>
                  <a:tcPr anchor="ctr"/>
                </a:tc>
                <a:tc>
                  <a:txBody>
                    <a:bodyPr/>
                    <a:lstStyle/>
                    <a:p>
                      <a:pPr algn="ct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1285668805"/>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algn="ctr"/>
                      <a:r>
                        <a:rPr lang="en-US" altLang="zh-TW" sz="1400" dirty="0"/>
                        <a:t>sulphates</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硫酸鹽</a:t>
                      </a:r>
                    </a:p>
                  </a:txBody>
                  <a:tcPr anchor="ctr"/>
                </a:tc>
                <a:tc>
                  <a:txBody>
                    <a:bodyPr/>
                    <a:lstStyle/>
                    <a:p>
                      <a:pPr algn="ct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3750471973"/>
                  </a:ext>
                </a:extLst>
              </a:tr>
              <a:tr h="303469">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輸入</a:t>
                      </a:r>
                    </a:p>
                  </a:txBody>
                  <a:tcPr anchor="ctr"/>
                </a:tc>
                <a:tc>
                  <a:txBody>
                    <a:bodyPr/>
                    <a:lstStyle/>
                    <a:p>
                      <a:pPr algn="ctr"/>
                      <a:r>
                        <a:rPr lang="en-US" altLang="zh-TW" sz="1400" dirty="0"/>
                        <a:t>alcohol</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酒精度數</a:t>
                      </a:r>
                    </a:p>
                  </a:txBody>
                  <a:tcPr anchor="ctr"/>
                </a:tc>
                <a:tc>
                  <a:txBody>
                    <a:bodyPr/>
                    <a:lstStyle/>
                    <a:p>
                      <a:pPr algn="ct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連續</a:t>
                      </a:r>
                    </a:p>
                  </a:txBody>
                  <a:tcPr anchor="ctr"/>
                </a:tc>
                <a:extLst>
                  <a:ext uri="{0D108BD9-81ED-4DB2-BD59-A6C34878D82A}">
                    <a16:rowId xmlns:a16="http://schemas.microsoft.com/office/drawing/2014/main" xmlns="" val="745327696"/>
                  </a:ext>
                </a:extLst>
              </a:tr>
              <a:tr h="56900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輸出</a:t>
                      </a:r>
                    </a:p>
                  </a:txBody>
                  <a:tcPr anchor="ctr"/>
                </a:tc>
                <a:tc>
                  <a:txBody>
                    <a:bodyPr/>
                    <a:lstStyle/>
                    <a:p>
                      <a:pPr algn="ctr"/>
                      <a:r>
                        <a:rPr lang="en-US" altLang="zh-TW" sz="1400" dirty="0"/>
                        <a:t>quality</a:t>
                      </a:r>
                      <a:endParaRPr lang="zh-TW" altLang="en-US" sz="1400" dirty="0"/>
                    </a:p>
                  </a:txBody>
                  <a:tcPr anchor="ctr"/>
                </a:tc>
                <a:tc>
                  <a:txBody>
                    <a:bodyPr/>
                    <a:lstStyle/>
                    <a:p>
                      <a:pPr marL="0" algn="ctr" defTabSz="914400" rtl="0" eaLnBrk="1" latinLnBrk="0" hangingPunct="1"/>
                      <a:r>
                        <a:rPr lang="zh-TW" altLang="en-US" sz="1400" b="0" kern="1200" dirty="0">
                          <a:solidFill>
                            <a:schemeClr val="tx1"/>
                          </a:solidFill>
                          <a:latin typeface="微软雅黑" panose="020B0503020204020204" pitchFamily="34" charset="-122"/>
                          <a:ea typeface="微软雅黑" panose="020B0503020204020204" pitchFamily="34" charset="-122"/>
                          <a:cs typeface="+mn-cs"/>
                        </a:rPr>
                        <a:t>品質分數</a:t>
                      </a:r>
                    </a:p>
                  </a:txBody>
                  <a:tcPr anchor="ctr"/>
                </a:tc>
                <a:tc>
                  <a:txBody>
                    <a:bodyPr/>
                    <a:lstStyle/>
                    <a:p>
                      <a:pPr algn="l"/>
                      <a:r>
                        <a:rPr lang="zh-TW" altLang="en-US" sz="1100" b="0" kern="1200" dirty="0">
                          <a:solidFill>
                            <a:schemeClr val="tx1"/>
                          </a:solidFill>
                          <a:latin typeface="微软雅黑" panose="020B0503020204020204" pitchFamily="34" charset="-122"/>
                          <a:ea typeface="微软雅黑" panose="020B0503020204020204" pitchFamily="34" charset="-122"/>
                          <a:cs typeface="+mn-cs"/>
                        </a:rPr>
                        <a:t>基於感官數據，得分在</a:t>
                      </a:r>
                      <a:r>
                        <a:rPr lang="en-US" altLang="zh-TW" sz="1100" b="0" kern="1200" dirty="0">
                          <a:solidFill>
                            <a:schemeClr val="tx1"/>
                          </a:solidFill>
                          <a:latin typeface="微软雅黑" panose="020B0503020204020204" pitchFamily="34" charset="-122"/>
                          <a:ea typeface="微软雅黑" panose="020B0503020204020204" pitchFamily="34" charset="-122"/>
                          <a:cs typeface="+mn-cs"/>
                        </a:rPr>
                        <a:t>0(</a:t>
                      </a:r>
                      <a:r>
                        <a:rPr lang="zh-TW" altLang="en-US" sz="1100" b="0" kern="1200" dirty="0">
                          <a:solidFill>
                            <a:schemeClr val="tx1"/>
                          </a:solidFill>
                          <a:latin typeface="微软雅黑" panose="020B0503020204020204" pitchFamily="34" charset="-122"/>
                          <a:ea typeface="微软雅黑" panose="020B0503020204020204" pitchFamily="34" charset="-122"/>
                          <a:cs typeface="+mn-cs"/>
                        </a:rPr>
                        <a:t>最差</a:t>
                      </a:r>
                      <a:r>
                        <a:rPr lang="en-US" altLang="zh-TW" sz="1100" b="0" kern="1200" dirty="0">
                          <a:solidFill>
                            <a:schemeClr val="tx1"/>
                          </a:solidFill>
                          <a:latin typeface="微软雅黑" panose="020B0503020204020204" pitchFamily="34" charset="-122"/>
                          <a:ea typeface="微软雅黑" panose="020B0503020204020204" pitchFamily="34" charset="-122"/>
                          <a:cs typeface="+mn-cs"/>
                        </a:rPr>
                        <a:t>)</a:t>
                      </a:r>
                      <a:r>
                        <a:rPr lang="zh-TW" altLang="en-US" sz="1100" b="0" kern="1200" dirty="0">
                          <a:solidFill>
                            <a:schemeClr val="tx1"/>
                          </a:solidFill>
                          <a:latin typeface="微软雅黑" panose="020B0503020204020204" pitchFamily="34" charset="-122"/>
                          <a:ea typeface="微软雅黑" panose="020B0503020204020204" pitchFamily="34" charset="-122"/>
                          <a:cs typeface="+mn-cs"/>
                        </a:rPr>
                        <a:t>到</a:t>
                      </a:r>
                      <a:r>
                        <a:rPr lang="en-US" altLang="zh-TW" sz="1100" b="0" kern="1200" dirty="0">
                          <a:solidFill>
                            <a:schemeClr val="tx1"/>
                          </a:solidFill>
                          <a:latin typeface="微软雅黑" panose="020B0503020204020204" pitchFamily="34" charset="-122"/>
                          <a:ea typeface="微软雅黑" panose="020B0503020204020204" pitchFamily="34" charset="-122"/>
                          <a:cs typeface="+mn-cs"/>
                        </a:rPr>
                        <a:t>10(</a:t>
                      </a:r>
                      <a:r>
                        <a:rPr lang="zh-TW" altLang="en-US" sz="1100" b="0" kern="1200" dirty="0">
                          <a:solidFill>
                            <a:schemeClr val="tx1"/>
                          </a:solidFill>
                          <a:latin typeface="微软雅黑" panose="020B0503020204020204" pitchFamily="34" charset="-122"/>
                          <a:ea typeface="微软雅黑" panose="020B0503020204020204" pitchFamily="34" charset="-122"/>
                          <a:cs typeface="+mn-cs"/>
                        </a:rPr>
                        <a:t>最好</a:t>
                      </a:r>
                      <a:r>
                        <a:rPr lang="en-US" altLang="zh-TW" sz="1100" b="0" kern="1200" dirty="0">
                          <a:solidFill>
                            <a:schemeClr val="tx1"/>
                          </a:solidFill>
                          <a:latin typeface="微软雅黑" panose="020B0503020204020204" pitchFamily="34" charset="-122"/>
                          <a:ea typeface="微软雅黑" panose="020B0503020204020204" pitchFamily="34" charset="-122"/>
                          <a:cs typeface="+mn-cs"/>
                        </a:rPr>
                        <a:t>)</a:t>
                      </a:r>
                      <a:r>
                        <a:rPr lang="zh-TW" altLang="en-US" sz="1100" b="0" kern="1200" dirty="0">
                          <a:solidFill>
                            <a:schemeClr val="tx1"/>
                          </a:solidFill>
                          <a:latin typeface="微软雅黑" panose="020B0503020204020204" pitchFamily="34" charset="-122"/>
                          <a:ea typeface="微软雅黑" panose="020B0503020204020204" pitchFamily="34" charset="-122"/>
                          <a:cs typeface="+mn-cs"/>
                        </a:rPr>
                        <a:t>之間</a:t>
                      </a:r>
                      <a:endParaRPr lang="en-US" altLang="zh-TW" sz="1100" b="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1400" b="0" kern="1200" dirty="0">
                          <a:solidFill>
                            <a:schemeClr val="tx1"/>
                          </a:solidFill>
                          <a:latin typeface="微软雅黑" panose="020B0503020204020204" pitchFamily="34" charset="-122"/>
                          <a:ea typeface="微软雅黑" panose="020B0503020204020204" pitchFamily="34" charset="-122"/>
                          <a:cs typeface="+mn-cs"/>
                        </a:rPr>
                        <a:t>列名</a:t>
                      </a:r>
                    </a:p>
                  </a:txBody>
                  <a:tcPr anchor="ctr"/>
                </a:tc>
                <a:extLst>
                  <a:ext uri="{0D108BD9-81ED-4DB2-BD59-A6C34878D82A}">
                    <a16:rowId xmlns:a16="http://schemas.microsoft.com/office/drawing/2014/main" xmlns="" val="2946386823"/>
                  </a:ext>
                </a:extLst>
              </a:tr>
            </a:tbl>
          </a:graphicData>
        </a:graphic>
      </p:graphicFrame>
      <p:sp>
        <p:nvSpPr>
          <p:cNvPr id="12" name="左大括弧 11">
            <a:extLst>
              <a:ext uri="{FF2B5EF4-FFF2-40B4-BE49-F238E27FC236}">
                <a16:creationId xmlns:a16="http://schemas.microsoft.com/office/drawing/2014/main" xmlns="" id="{B09D3D41-B2FA-4C40-9353-D2A60BF700B1}"/>
              </a:ext>
            </a:extLst>
          </p:cNvPr>
          <p:cNvSpPr/>
          <p:nvPr/>
        </p:nvSpPr>
        <p:spPr>
          <a:xfrm>
            <a:off x="492870" y="1024371"/>
            <a:ext cx="327257" cy="33483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39" name="矩形 38">
            <a:extLst>
              <a:ext uri="{FF2B5EF4-FFF2-40B4-BE49-F238E27FC236}">
                <a16:creationId xmlns:a16="http://schemas.microsoft.com/office/drawing/2014/main" xmlns="" id="{197FBD41-2BE4-4429-BF1E-F4BD9B6D358A}"/>
              </a:ext>
            </a:extLst>
          </p:cNvPr>
          <p:cNvSpPr/>
          <p:nvPr/>
        </p:nvSpPr>
        <p:spPr>
          <a:xfrm>
            <a:off x="83751" y="2458253"/>
            <a:ext cx="433868" cy="40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600" dirty="0">
                <a:solidFill>
                  <a:schemeClr val="tx1"/>
                </a:solidFill>
                <a:latin typeface="微软雅黑" panose="020B0503020204020204" pitchFamily="34" charset="-122"/>
                <a:ea typeface="微软雅黑" panose="020B0503020204020204" pitchFamily="34" charset="-122"/>
              </a:rPr>
              <a:t>11</a:t>
            </a:r>
            <a:endParaRPr lang="zh-TW" altLang="en-US" sz="1600" dirty="0">
              <a:solidFill>
                <a:schemeClr val="tx1"/>
              </a:solidFill>
              <a:latin typeface="微软雅黑" panose="020B0503020204020204" pitchFamily="34" charset="-122"/>
              <a:ea typeface="微软雅黑" panose="020B0503020204020204" pitchFamily="34" charset="-122"/>
            </a:endParaRPr>
          </a:p>
        </p:txBody>
      </p:sp>
      <p:sp>
        <p:nvSpPr>
          <p:cNvPr id="15" name="星形: 五角 14">
            <a:extLst>
              <a:ext uri="{FF2B5EF4-FFF2-40B4-BE49-F238E27FC236}">
                <a16:creationId xmlns:a16="http://schemas.microsoft.com/office/drawing/2014/main" xmlns="" id="{32BC5476-2F4B-44A7-9CF8-4DCDE148FD07}"/>
              </a:ext>
            </a:extLst>
          </p:cNvPr>
          <p:cNvSpPr/>
          <p:nvPr/>
        </p:nvSpPr>
        <p:spPr>
          <a:xfrm>
            <a:off x="623523" y="4624772"/>
            <a:ext cx="216024" cy="216024"/>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xmlns="" id="{91642995-6743-4A38-80FC-5BD36E0D70F2}"/>
              </a:ext>
            </a:extLst>
          </p:cNvPr>
          <p:cNvSpPr>
            <a:spLocks noGrp="1"/>
          </p:cNvSpPr>
          <p:nvPr>
            <p:ph type="sldNum" sz="quarter" idx="12"/>
          </p:nvPr>
        </p:nvSpPr>
        <p:spPr/>
        <p:txBody>
          <a:bodyPr/>
          <a:lstStyle/>
          <a:p>
            <a:fld id="{D7F5BB56-9B96-4394-98D1-089DE868BDAA}" type="slidenum">
              <a:rPr lang="zh-CN" altLang="en-US" smtClean="0"/>
              <a:pPr/>
              <a:t>8</a:t>
            </a:fld>
            <a:endParaRPr lang="zh-CN" altLang="en-US"/>
          </a:p>
        </p:txBody>
      </p:sp>
    </p:spTree>
    <p:extLst>
      <p:ext uri="{BB962C8B-B14F-4D97-AF65-F5344CB8AC3E}">
        <p14:creationId xmlns:p14="http://schemas.microsoft.com/office/powerpoint/2010/main" val="521658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58FC26DA-DBB1-40B3-8084-9026280B279D}"/>
              </a:ext>
            </a:extLst>
          </p:cNvPr>
          <p:cNvSpPr/>
          <p:nvPr/>
        </p:nvSpPr>
        <p:spPr>
          <a:xfrm>
            <a:off x="536331" y="196280"/>
            <a:ext cx="2523501" cy="576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600" dirty="0">
                <a:solidFill>
                  <a:schemeClr val="tx1"/>
                </a:solidFill>
                <a:latin typeface="微软雅黑" panose="020B0503020204020204" pitchFamily="34" charset="-122"/>
                <a:ea typeface="微软雅黑" panose="020B0503020204020204" pitchFamily="34" charset="-122"/>
              </a:rPr>
              <a:t>資料介紹及類型設定</a:t>
            </a:r>
          </a:p>
        </p:txBody>
      </p:sp>
      <p:sp>
        <p:nvSpPr>
          <p:cNvPr id="7" name="投影片編號版面配置區 6">
            <a:extLst>
              <a:ext uri="{FF2B5EF4-FFF2-40B4-BE49-F238E27FC236}">
                <a16:creationId xmlns:a16="http://schemas.microsoft.com/office/drawing/2014/main" xmlns="" id="{34CD5DC3-8456-460C-8A67-7A18C0EE4830}"/>
              </a:ext>
            </a:extLst>
          </p:cNvPr>
          <p:cNvSpPr>
            <a:spLocks noGrp="1"/>
          </p:cNvSpPr>
          <p:nvPr>
            <p:ph type="sldNum" sz="quarter" idx="12"/>
          </p:nvPr>
        </p:nvSpPr>
        <p:spPr/>
        <p:txBody>
          <a:bodyPr/>
          <a:lstStyle/>
          <a:p>
            <a:fld id="{D7F5BB56-9B96-4394-98D1-089DE868BDAA}" type="slidenum">
              <a:rPr lang="zh-CN" altLang="en-US" smtClean="0"/>
              <a:pPr/>
              <a:t>9</a:t>
            </a:fld>
            <a:endParaRPr lang="zh-CN" altLang="en-US"/>
          </a:p>
        </p:txBody>
      </p:sp>
      <p:pic>
        <p:nvPicPr>
          <p:cNvPr id="8" name="圖片 7">
            <a:extLst>
              <a:ext uri="{FF2B5EF4-FFF2-40B4-BE49-F238E27FC236}">
                <a16:creationId xmlns:a16="http://schemas.microsoft.com/office/drawing/2014/main" xmlns="" id="{72480A58-EDE1-4110-B8AB-14BF40742CE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061172" y="2800843"/>
            <a:ext cx="5038112" cy="1044783"/>
          </a:xfrm>
          <a:prstGeom prst="rect">
            <a:avLst/>
          </a:prstGeom>
        </p:spPr>
      </p:pic>
      <p:sp>
        <p:nvSpPr>
          <p:cNvPr id="9" name="內容版面配置區 2">
            <a:extLst>
              <a:ext uri="{FF2B5EF4-FFF2-40B4-BE49-F238E27FC236}">
                <a16:creationId xmlns:a16="http://schemas.microsoft.com/office/drawing/2014/main" xmlns="" id="{AA06400F-ECB9-482E-B63D-C8F557652928}"/>
              </a:ext>
            </a:extLst>
          </p:cNvPr>
          <p:cNvSpPr txBox="1">
            <a:spLocks/>
          </p:cNvSpPr>
          <p:nvPr/>
        </p:nvSpPr>
        <p:spPr>
          <a:xfrm>
            <a:off x="1551590" y="765982"/>
            <a:ext cx="7133758" cy="2868762"/>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TW" altLang="en-US" sz="1600" dirty="0">
                <a:latin typeface="微软雅黑" panose="020B0503020204020204" pitchFamily="34" charset="-122"/>
                <a:ea typeface="微软雅黑" panose="020B0503020204020204" pitchFamily="34" charset="-122"/>
              </a:rPr>
              <a:t>載入必要套件</a:t>
            </a:r>
          </a:p>
          <a:p>
            <a:pPr marL="800100" lvl="2" indent="0">
              <a:lnSpc>
                <a:spcPct val="150000"/>
              </a:lnSpc>
              <a:buNone/>
            </a:pPr>
            <a:r>
              <a:rPr lang="en-US" altLang="zh-TW" sz="1200" dirty="0">
                <a:latin typeface="微软雅黑" panose="020B0503020204020204" pitchFamily="34" charset="-122"/>
                <a:ea typeface="微软雅黑" panose="020B0503020204020204" pitchFamily="34" charset="-122"/>
              </a:rPr>
              <a:t>1. </a:t>
            </a:r>
            <a:r>
              <a:rPr lang="en-US" altLang="zh-TW" sz="1200" dirty="0" err="1">
                <a:latin typeface="微软雅黑" panose="020B0503020204020204" pitchFamily="34" charset="-122"/>
                <a:ea typeface="微软雅黑" panose="020B0503020204020204" pitchFamily="34" charset="-122"/>
              </a:rPr>
              <a:t>numpy</a:t>
            </a:r>
            <a:r>
              <a:rPr lang="en-US" altLang="zh-TW" sz="1200" dirty="0">
                <a:latin typeface="微软雅黑" panose="020B0503020204020204" pitchFamily="34" charset="-122"/>
                <a:ea typeface="微软雅黑" panose="020B0503020204020204" pitchFamily="34" charset="-122"/>
              </a:rPr>
              <a:t>:</a:t>
            </a:r>
            <a:r>
              <a:rPr lang="zh-TW" altLang="en-US" sz="1200" dirty="0">
                <a:latin typeface="微软雅黑" panose="020B0503020204020204" pitchFamily="34" charset="-122"/>
                <a:ea typeface="微软雅黑" panose="020B0503020204020204" pitchFamily="34" charset="-122"/>
              </a:rPr>
              <a:t>針對多維陣列的平行運算進行優化的強大函式庫</a:t>
            </a:r>
          </a:p>
          <a:p>
            <a:pPr marL="800100" lvl="2" indent="0">
              <a:lnSpc>
                <a:spcPct val="150000"/>
              </a:lnSpc>
              <a:buNone/>
            </a:pPr>
            <a:r>
              <a:rPr lang="en-US" altLang="zh-TW" sz="1200" dirty="0">
                <a:latin typeface="微软雅黑" panose="020B0503020204020204" pitchFamily="34" charset="-122"/>
                <a:ea typeface="微软雅黑" panose="020B0503020204020204" pitchFamily="34" charset="-122"/>
              </a:rPr>
              <a:t>2. </a:t>
            </a:r>
            <a:r>
              <a:rPr lang="en-US" altLang="zh-TW" sz="1200" dirty="0" err="1">
                <a:latin typeface="微软雅黑" panose="020B0503020204020204" pitchFamily="34" charset="-122"/>
                <a:ea typeface="微软雅黑" panose="020B0503020204020204" pitchFamily="34" charset="-122"/>
              </a:rPr>
              <a:t>pandas:Python</a:t>
            </a:r>
            <a:r>
              <a:rPr lang="zh-TW" altLang="en-US" sz="1200" dirty="0">
                <a:latin typeface="微软雅黑" panose="020B0503020204020204" pitchFamily="34" charset="-122"/>
                <a:ea typeface="微软雅黑" panose="020B0503020204020204" pitchFamily="34" charset="-122"/>
              </a:rPr>
              <a:t>表格資料處理的重要工具</a:t>
            </a:r>
          </a:p>
          <a:p>
            <a:pPr marL="800100" lvl="2" indent="0">
              <a:lnSpc>
                <a:spcPct val="150000"/>
              </a:lnSpc>
              <a:buNone/>
            </a:pPr>
            <a:r>
              <a:rPr lang="en-US" altLang="zh-TW" sz="1200" dirty="0">
                <a:latin typeface="微软雅黑" panose="020B0503020204020204" pitchFamily="34" charset="-122"/>
                <a:ea typeface="微软雅黑" panose="020B0503020204020204" pitchFamily="34" charset="-122"/>
              </a:rPr>
              <a:t>3. </a:t>
            </a:r>
            <a:r>
              <a:rPr lang="en-US" altLang="zh-TW" sz="1200" dirty="0" err="1">
                <a:latin typeface="微软雅黑" panose="020B0503020204020204" pitchFamily="34" charset="-122"/>
                <a:ea typeface="微软雅黑" panose="020B0503020204020204" pitchFamily="34" charset="-122"/>
              </a:rPr>
              <a:t>SKlearn</a:t>
            </a:r>
            <a:r>
              <a:rPr lang="en-US" altLang="zh-TW" sz="1200" dirty="0">
                <a:latin typeface="微软雅黑" panose="020B0503020204020204" pitchFamily="34" charset="-122"/>
                <a:ea typeface="微软雅黑" panose="020B0503020204020204" pitchFamily="34" charset="-122"/>
              </a:rPr>
              <a:t>:</a:t>
            </a:r>
            <a:r>
              <a:rPr lang="zh-TW" altLang="en-US" sz="1200" dirty="0">
                <a:latin typeface="微软雅黑" panose="020B0503020204020204" pitchFamily="34" charset="-122"/>
                <a:ea typeface="微软雅黑" panose="020B0503020204020204" pitchFamily="34" charset="-122"/>
              </a:rPr>
              <a:t>在</a:t>
            </a:r>
            <a:r>
              <a:rPr lang="en-US" altLang="zh-TW" sz="1200" dirty="0">
                <a:latin typeface="微软雅黑" panose="020B0503020204020204" pitchFamily="34" charset="-122"/>
                <a:ea typeface="微软雅黑" panose="020B0503020204020204" pitchFamily="34" charset="-122"/>
              </a:rPr>
              <a:t>python</a:t>
            </a:r>
            <a:r>
              <a:rPr lang="zh-TW" altLang="en-US" sz="1200" dirty="0">
                <a:latin typeface="微软雅黑" panose="020B0503020204020204" pitchFamily="34" charset="-122"/>
                <a:ea typeface="微软雅黑" panose="020B0503020204020204" pitchFamily="34" charset="-122"/>
              </a:rPr>
              <a:t>中提供大量常見的機器學習演算法和許多實用的資料集合</a:t>
            </a:r>
          </a:p>
          <a:p>
            <a:pPr marL="800100" lvl="2" indent="0">
              <a:lnSpc>
                <a:spcPct val="150000"/>
              </a:lnSpc>
              <a:buNone/>
            </a:pPr>
            <a:r>
              <a:rPr lang="en-US" altLang="zh-TW" sz="1200" dirty="0">
                <a:latin typeface="微软雅黑" panose="020B0503020204020204" pitchFamily="34" charset="-122"/>
                <a:ea typeface="微软雅黑" panose="020B0503020204020204" pitchFamily="34" charset="-122"/>
              </a:rPr>
              <a:t>4. matplotlib: Python</a:t>
            </a:r>
            <a:r>
              <a:rPr lang="zh-TW" altLang="en-US" sz="1200" dirty="0">
                <a:latin typeface="微软雅黑" panose="020B0503020204020204" pitchFamily="34" charset="-122"/>
                <a:ea typeface="微软雅黑" panose="020B0503020204020204" pitchFamily="34" charset="-122"/>
              </a:rPr>
              <a:t>內最常被使用到的繪圖套件</a:t>
            </a:r>
          </a:p>
          <a:p>
            <a:pPr marL="800100" lvl="2" indent="0">
              <a:lnSpc>
                <a:spcPct val="150000"/>
              </a:lnSpc>
              <a:buNone/>
            </a:pPr>
            <a:r>
              <a:rPr lang="en-US" altLang="zh-TW" sz="1200" dirty="0">
                <a:latin typeface="微软雅黑" panose="020B0503020204020204" pitchFamily="34" charset="-122"/>
                <a:ea typeface="微软雅黑" panose="020B0503020204020204" pitchFamily="34" charset="-122"/>
              </a:rPr>
              <a:t>5. Seaborn:</a:t>
            </a:r>
            <a:r>
              <a:rPr lang="zh-TW" altLang="en-US" sz="1200" dirty="0">
                <a:latin typeface="微软雅黑" panose="020B0503020204020204" pitchFamily="34" charset="-122"/>
                <a:ea typeface="微软雅黑" panose="020B0503020204020204" pitchFamily="34" charset="-122"/>
              </a:rPr>
              <a:t>套件是以 </a:t>
            </a:r>
            <a:r>
              <a:rPr lang="en-US" altLang="zh-TW" sz="1200" dirty="0">
                <a:latin typeface="微软雅黑" panose="020B0503020204020204" pitchFamily="34" charset="-122"/>
                <a:ea typeface="微软雅黑" panose="020B0503020204020204" pitchFamily="34" charset="-122"/>
              </a:rPr>
              <a:t>matplotlib </a:t>
            </a:r>
            <a:r>
              <a:rPr lang="zh-TW" altLang="en-US" sz="1200" dirty="0">
                <a:latin typeface="微软雅黑" panose="020B0503020204020204" pitchFamily="34" charset="-122"/>
                <a:ea typeface="微软雅黑" panose="020B0503020204020204" pitchFamily="34" charset="-122"/>
              </a:rPr>
              <a:t>為基礎建構的高階繪圖套件</a:t>
            </a:r>
          </a:p>
        </p:txBody>
      </p:sp>
      <p:pic>
        <p:nvPicPr>
          <p:cNvPr id="10" name="圖片 9">
            <a:extLst>
              <a:ext uri="{FF2B5EF4-FFF2-40B4-BE49-F238E27FC236}">
                <a16:creationId xmlns:a16="http://schemas.microsoft.com/office/drawing/2014/main" xmlns="" id="{4EBDF97F-7455-4C7B-937F-9D1A9B089D7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061172" y="4368907"/>
            <a:ext cx="5021655" cy="463405"/>
          </a:xfrm>
          <a:prstGeom prst="rect">
            <a:avLst/>
          </a:prstGeom>
        </p:spPr>
      </p:pic>
      <p:sp>
        <p:nvSpPr>
          <p:cNvPr id="11" name="內容版面配置區 2">
            <a:extLst>
              <a:ext uri="{FF2B5EF4-FFF2-40B4-BE49-F238E27FC236}">
                <a16:creationId xmlns:a16="http://schemas.microsoft.com/office/drawing/2014/main" xmlns="" id="{B834D4EB-F5AA-4AEB-8BEC-8EEBD524ADD4}"/>
              </a:ext>
            </a:extLst>
          </p:cNvPr>
          <p:cNvSpPr txBox="1">
            <a:spLocks/>
          </p:cNvSpPr>
          <p:nvPr/>
        </p:nvSpPr>
        <p:spPr>
          <a:xfrm>
            <a:off x="1551590" y="3967353"/>
            <a:ext cx="3552382" cy="51726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TW" altLang="en-US" sz="1600" dirty="0">
                <a:latin typeface="微软雅黑" panose="020B0503020204020204" pitchFamily="34" charset="-122"/>
                <a:ea typeface="微软雅黑" panose="020B0503020204020204" pitchFamily="34" charset="-122"/>
              </a:rPr>
              <a:t>載入數據集</a:t>
            </a:r>
            <a:endParaRPr lang="zh-TW" altLang="en-US" sz="1400" dirty="0">
              <a:latin typeface="微软雅黑" panose="020B0503020204020204" pitchFamily="34" charset="-122"/>
              <a:ea typeface="微软雅黑" panose="020B0503020204020204" pitchFamily="34" charset="-122"/>
            </a:endParaRPr>
          </a:p>
        </p:txBody>
      </p:sp>
      <p:grpSp>
        <p:nvGrpSpPr>
          <p:cNvPr id="12" name="群組 11">
            <a:extLst>
              <a:ext uri="{FF2B5EF4-FFF2-40B4-BE49-F238E27FC236}">
                <a16:creationId xmlns:a16="http://schemas.microsoft.com/office/drawing/2014/main" xmlns="" id="{9A54B868-63F6-4841-948E-6E9E14FB832F}"/>
              </a:ext>
            </a:extLst>
          </p:cNvPr>
          <p:cNvGrpSpPr/>
          <p:nvPr/>
        </p:nvGrpSpPr>
        <p:grpSpPr>
          <a:xfrm>
            <a:off x="395537" y="741669"/>
            <a:ext cx="1184805" cy="576064"/>
            <a:chOff x="4771696" y="2395720"/>
            <a:chExt cx="1721443" cy="836983"/>
          </a:xfrm>
        </p:grpSpPr>
        <p:sp>
          <p:nvSpPr>
            <p:cNvPr id="13" name="任意多边形 19">
              <a:extLst>
                <a:ext uri="{FF2B5EF4-FFF2-40B4-BE49-F238E27FC236}">
                  <a16:creationId xmlns:a16="http://schemas.microsoft.com/office/drawing/2014/main" xmlns="" id="{6521E4A7-4884-4B12-9CA5-FE4B40456F5D}"/>
                </a:ext>
              </a:extLst>
            </p:cNvPr>
            <p:cNvSpPr/>
            <p:nvPr/>
          </p:nvSpPr>
          <p:spPr>
            <a:xfrm rot="5400000">
              <a:off x="5444673" y="2184237"/>
              <a:ext cx="836982" cy="1259950"/>
            </a:xfrm>
            <a:custGeom>
              <a:avLst/>
              <a:gdLst>
                <a:gd name="connsiteX0" fmla="*/ 0 w 980075"/>
                <a:gd name="connsiteY0" fmla="*/ 378895 h 1409489"/>
                <a:gd name="connsiteX1" fmla="*/ 378895 w 980075"/>
                <a:gd name="connsiteY1" fmla="*/ 0 h 1409489"/>
                <a:gd name="connsiteX2" fmla="*/ 601180 w 980075"/>
                <a:gd name="connsiteY2" fmla="*/ 0 h 1409489"/>
                <a:gd name="connsiteX3" fmla="*/ 980075 w 980075"/>
                <a:gd name="connsiteY3" fmla="*/ 378895 h 1409489"/>
                <a:gd name="connsiteX4" fmla="*/ 980075 w 980075"/>
                <a:gd name="connsiteY4" fmla="*/ 1409489 h 1409489"/>
                <a:gd name="connsiteX5" fmla="*/ 5051 w 980075"/>
                <a:gd name="connsiteY5" fmla="*/ 1409489 h 1409489"/>
                <a:gd name="connsiteX6" fmla="*/ 0 w 980075"/>
                <a:gd name="connsiteY6" fmla="*/ 378895 h 1409489"/>
                <a:gd name="connsiteX0" fmla="*/ 0 w 980075"/>
                <a:gd name="connsiteY0" fmla="*/ 417065 h 1447659"/>
                <a:gd name="connsiteX1" fmla="*/ 378895 w 980075"/>
                <a:gd name="connsiteY1" fmla="*/ 38170 h 1447659"/>
                <a:gd name="connsiteX2" fmla="*/ 601180 w 980075"/>
                <a:gd name="connsiteY2" fmla="*/ 38170 h 1447659"/>
                <a:gd name="connsiteX3" fmla="*/ 980075 w 980075"/>
                <a:gd name="connsiteY3" fmla="*/ 417065 h 1447659"/>
                <a:gd name="connsiteX4" fmla="*/ 980075 w 980075"/>
                <a:gd name="connsiteY4" fmla="*/ 1447659 h 1447659"/>
                <a:gd name="connsiteX5" fmla="*/ 5051 w 980075"/>
                <a:gd name="connsiteY5" fmla="*/ 1447659 h 1447659"/>
                <a:gd name="connsiteX6" fmla="*/ 0 w 980075"/>
                <a:gd name="connsiteY6" fmla="*/ 417065 h 1447659"/>
                <a:gd name="connsiteX0" fmla="*/ 0 w 980075"/>
                <a:gd name="connsiteY0" fmla="*/ 437760 h 1468354"/>
                <a:gd name="connsiteX1" fmla="*/ 378895 w 980075"/>
                <a:gd name="connsiteY1" fmla="*/ 58865 h 1468354"/>
                <a:gd name="connsiteX2" fmla="*/ 601180 w 980075"/>
                <a:gd name="connsiteY2" fmla="*/ 58865 h 1468354"/>
                <a:gd name="connsiteX3" fmla="*/ 980075 w 980075"/>
                <a:gd name="connsiteY3" fmla="*/ 437760 h 1468354"/>
                <a:gd name="connsiteX4" fmla="*/ 980075 w 980075"/>
                <a:gd name="connsiteY4" fmla="*/ 1468354 h 1468354"/>
                <a:gd name="connsiteX5" fmla="*/ 5051 w 980075"/>
                <a:gd name="connsiteY5" fmla="*/ 1468354 h 1468354"/>
                <a:gd name="connsiteX6" fmla="*/ 0 w 980075"/>
                <a:gd name="connsiteY6" fmla="*/ 437760 h 1468354"/>
                <a:gd name="connsiteX0" fmla="*/ 0 w 980075"/>
                <a:gd name="connsiteY0" fmla="*/ 439753 h 1470347"/>
                <a:gd name="connsiteX1" fmla="*/ 378895 w 980075"/>
                <a:gd name="connsiteY1" fmla="*/ 60858 h 1470347"/>
                <a:gd name="connsiteX2" fmla="*/ 601180 w 980075"/>
                <a:gd name="connsiteY2" fmla="*/ 60858 h 1470347"/>
                <a:gd name="connsiteX3" fmla="*/ 980075 w 980075"/>
                <a:gd name="connsiteY3" fmla="*/ 439753 h 1470347"/>
                <a:gd name="connsiteX4" fmla="*/ 980075 w 980075"/>
                <a:gd name="connsiteY4" fmla="*/ 1470347 h 1470347"/>
                <a:gd name="connsiteX5" fmla="*/ 5051 w 980075"/>
                <a:gd name="connsiteY5" fmla="*/ 1470347 h 1470347"/>
                <a:gd name="connsiteX6" fmla="*/ 0 w 980075"/>
                <a:gd name="connsiteY6" fmla="*/ 439753 h 1470347"/>
                <a:gd name="connsiteX0" fmla="*/ 0 w 980075"/>
                <a:gd name="connsiteY0" fmla="*/ 445215 h 1475809"/>
                <a:gd name="connsiteX1" fmla="*/ 378895 w 980075"/>
                <a:gd name="connsiteY1" fmla="*/ 66320 h 1475809"/>
                <a:gd name="connsiteX2" fmla="*/ 601180 w 980075"/>
                <a:gd name="connsiteY2" fmla="*/ 66320 h 1475809"/>
                <a:gd name="connsiteX3" fmla="*/ 980075 w 980075"/>
                <a:gd name="connsiteY3" fmla="*/ 445215 h 1475809"/>
                <a:gd name="connsiteX4" fmla="*/ 980075 w 980075"/>
                <a:gd name="connsiteY4" fmla="*/ 1475809 h 1475809"/>
                <a:gd name="connsiteX5" fmla="*/ 5051 w 980075"/>
                <a:gd name="connsiteY5" fmla="*/ 1475809 h 1475809"/>
                <a:gd name="connsiteX6" fmla="*/ 0 w 980075"/>
                <a:gd name="connsiteY6" fmla="*/ 445215 h 147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0075" h="1475809">
                  <a:moveTo>
                    <a:pt x="0" y="445215"/>
                  </a:moveTo>
                  <a:lnTo>
                    <a:pt x="378895" y="66320"/>
                  </a:lnTo>
                  <a:cubicBezTo>
                    <a:pt x="458042" y="-24615"/>
                    <a:pt x="511929" y="-19563"/>
                    <a:pt x="601180" y="66320"/>
                  </a:cubicBezTo>
                  <a:lnTo>
                    <a:pt x="980075" y="445215"/>
                  </a:lnTo>
                  <a:lnTo>
                    <a:pt x="980075" y="1475809"/>
                  </a:lnTo>
                  <a:lnTo>
                    <a:pt x="5051" y="1475809"/>
                  </a:lnTo>
                  <a:cubicBezTo>
                    <a:pt x="3367" y="1132278"/>
                    <a:pt x="1684" y="788746"/>
                    <a:pt x="0" y="445215"/>
                  </a:cubicBez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4" name="椭圆 21">
              <a:extLst>
                <a:ext uri="{FF2B5EF4-FFF2-40B4-BE49-F238E27FC236}">
                  <a16:creationId xmlns:a16="http://schemas.microsoft.com/office/drawing/2014/main" xmlns="" id="{538CEF78-FA13-4C56-B4A2-B42CCE3D3124}"/>
                </a:ext>
              </a:extLst>
            </p:cNvPr>
            <p:cNvSpPr/>
            <p:nvPr/>
          </p:nvSpPr>
          <p:spPr>
            <a:xfrm rot="5400000">
              <a:off x="4769411" y="2398005"/>
              <a:ext cx="836982" cy="832412"/>
            </a:xfrm>
            <a:prstGeom prst="ellipse">
              <a:avLst/>
            </a:prstGeom>
            <a:gradFill>
              <a:gsLst>
                <a:gs pos="0">
                  <a:srgbClr val="FFFFFF"/>
                </a:gs>
                <a:gs pos="100000">
                  <a:schemeClr val="bg1">
                    <a:lumMod val="95000"/>
                  </a:schemeClr>
                </a:gs>
              </a:gsLst>
              <a:lin ang="15000000" scaled="0"/>
            </a:gradFill>
            <a:ln w="25400">
              <a:solidFill>
                <a:schemeClr val="accent3"/>
              </a:soli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prstClr val="white"/>
                </a:solidFill>
              </a:endParaRPr>
            </a:p>
          </p:txBody>
        </p:sp>
        <p:sp>
          <p:nvSpPr>
            <p:cNvPr id="15" name="矩形 14">
              <a:extLst>
                <a:ext uri="{FF2B5EF4-FFF2-40B4-BE49-F238E27FC236}">
                  <a16:creationId xmlns:a16="http://schemas.microsoft.com/office/drawing/2014/main" xmlns="" id="{69D1CA20-F138-404A-A31E-2111FF0CAF74}"/>
                </a:ext>
              </a:extLst>
            </p:cNvPr>
            <p:cNvSpPr/>
            <p:nvPr/>
          </p:nvSpPr>
          <p:spPr>
            <a:xfrm>
              <a:off x="4843551" y="2544233"/>
              <a:ext cx="613041" cy="503077"/>
            </a:xfrm>
            <a:prstGeom prst="rect">
              <a:avLst/>
            </a:prstGeom>
            <a:effectLst/>
          </p:spPr>
          <p:txBody>
            <a:bodyPr wrap="square" lIns="68580" tIns="34290" rIns="68580" bIns="34290">
              <a:spAutoFit/>
            </a:bodyPr>
            <a:lstStyle/>
            <a:p>
              <a:pPr algn="ct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0</a:t>
              </a:r>
              <a:r>
                <a:rPr lang="en-US" altLang="zh-TW"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2</a:t>
              </a:r>
              <a:endParaRPr lang="zh-CN" altLang="en-US" dirty="0">
                <a:solidFill>
                  <a:schemeClr val="tx1">
                    <a:lumMod val="75000"/>
                    <a:lumOff val="25000"/>
                  </a:schemeClr>
                </a:solidFill>
                <a:latin typeface="Open Sans" panose="020B0606030504020204" pitchFamily="34" charset="0"/>
                <a:ea typeface="微软雅黑" panose="020B0503020204020204" pitchFamily="34" charset="-122"/>
                <a:cs typeface="Open Sans" panose="020B0606030504020204" pitchFamily="34" charset="0"/>
              </a:endParaRPr>
            </a:p>
          </p:txBody>
        </p:sp>
        <p:grpSp>
          <p:nvGrpSpPr>
            <p:cNvPr id="16" name="组合 38">
              <a:extLst>
                <a:ext uri="{FF2B5EF4-FFF2-40B4-BE49-F238E27FC236}">
                  <a16:creationId xmlns:a16="http://schemas.microsoft.com/office/drawing/2014/main" xmlns="" id="{79A7BFC5-36D1-420D-80D2-48AC29E9EA8D}"/>
                </a:ext>
              </a:extLst>
            </p:cNvPr>
            <p:cNvGrpSpPr/>
            <p:nvPr/>
          </p:nvGrpSpPr>
          <p:grpSpPr>
            <a:xfrm>
              <a:off x="5750972" y="2572544"/>
              <a:ext cx="372789" cy="552564"/>
              <a:chOff x="1788810" y="2276744"/>
              <a:chExt cx="392113" cy="581026"/>
            </a:xfrm>
            <a:solidFill>
              <a:schemeClr val="bg1"/>
            </a:solidFill>
            <a:effectLst/>
          </p:grpSpPr>
          <p:sp>
            <p:nvSpPr>
              <p:cNvPr id="17" name="Freeform 9">
                <a:extLst>
                  <a:ext uri="{FF2B5EF4-FFF2-40B4-BE49-F238E27FC236}">
                    <a16:creationId xmlns:a16="http://schemas.microsoft.com/office/drawing/2014/main" xmlns="" id="{D6DDEBD7-5E5A-45D1-BF8D-A1177132CEC1}"/>
                  </a:ext>
                </a:extLst>
              </p:cNvPr>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Freeform 10">
                <a:extLst>
                  <a:ext uri="{FF2B5EF4-FFF2-40B4-BE49-F238E27FC236}">
                    <a16:creationId xmlns:a16="http://schemas.microsoft.com/office/drawing/2014/main" xmlns="" id="{2606EBBC-14C9-469A-A5A5-7E276DEA08C3}"/>
                  </a:ext>
                </a:extLst>
              </p:cNvPr>
              <p:cNvSpPr>
                <a:spLocks/>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Freeform 11">
                <a:extLst>
                  <a:ext uri="{FF2B5EF4-FFF2-40B4-BE49-F238E27FC236}">
                    <a16:creationId xmlns:a16="http://schemas.microsoft.com/office/drawing/2014/main" xmlns="" id="{3FDE9219-00F8-4B29-BB7E-45C09A325F99}"/>
                  </a:ext>
                </a:extLst>
              </p:cNvPr>
              <p:cNvSpPr>
                <a:spLocks/>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Tree>
    <p:extLst>
      <p:ext uri="{BB962C8B-B14F-4D97-AF65-F5344CB8AC3E}">
        <p14:creationId xmlns:p14="http://schemas.microsoft.com/office/powerpoint/2010/main" val="550556162"/>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第一PPT，www.1ppt.com">
  <a:themeElements>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10.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11.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12.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13.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14.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15.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16.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17.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2.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3.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4.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5.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6.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7.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8.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ppt/theme/themeOverride9.xml><?xml version="1.0" encoding="utf-8"?>
<a:themeOverride xmlns:a="http://schemas.openxmlformats.org/drawingml/2006/main">
  <a:clrScheme name="自定义 1136">
    <a:dk1>
      <a:sysClr val="windowText" lastClr="000000"/>
    </a:dk1>
    <a:lt1>
      <a:sysClr val="window" lastClr="FFFFFF"/>
    </a:lt1>
    <a:dk2>
      <a:srgbClr val="1F497D"/>
    </a:dk2>
    <a:lt2>
      <a:srgbClr val="EEECE1"/>
    </a:lt2>
    <a:accent1>
      <a:srgbClr val="D24661"/>
    </a:accent1>
    <a:accent2>
      <a:srgbClr val="2E323E"/>
    </a:accent2>
    <a:accent3>
      <a:srgbClr val="D24661"/>
    </a:accent3>
    <a:accent4>
      <a:srgbClr val="2E323E"/>
    </a:accent4>
    <a:accent5>
      <a:srgbClr val="D24661"/>
    </a:accent5>
    <a:accent6>
      <a:srgbClr val="2E323E"/>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3057</TotalTime>
  <Words>1383</Words>
  <Application>Microsoft Office PowerPoint</Application>
  <PresentationFormat>自訂</PresentationFormat>
  <Paragraphs>297</Paragraphs>
  <Slides>39</Slides>
  <Notes>12</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39</vt:i4>
      </vt:variant>
    </vt:vector>
  </HeadingPairs>
  <TitlesOfParts>
    <vt:vector size="51" baseType="lpstr">
      <vt:lpstr>-apple-system</vt:lpstr>
      <vt:lpstr>方正姚体</vt:lpstr>
      <vt:lpstr>微软雅黑</vt:lpstr>
      <vt:lpstr>Open Sans</vt:lpstr>
      <vt:lpstr>宋体</vt:lpstr>
      <vt:lpstr>新細明體</vt:lpstr>
      <vt:lpstr>Arial</vt:lpstr>
      <vt:lpstr>Calibri</vt:lpstr>
      <vt:lpstr>Calibri Light</vt:lpstr>
      <vt:lpstr>Impact</vt:lpstr>
      <vt:lpstr>Wingdings</vt:lpstr>
      <vt:lpstr>第一PPT，www.1ppt.com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述职报告</dc:title>
  <dc:creator>第一PPT</dc:creator>
  <cp:keywords>www.1ppt.com</cp:keywords>
  <dc:description>www.1ppt.com</dc:description>
  <cp:lastModifiedBy>Sunny</cp:lastModifiedBy>
  <cp:revision>377</cp:revision>
  <dcterms:created xsi:type="dcterms:W3CDTF">2017-06-17T13:16:52Z</dcterms:created>
  <dcterms:modified xsi:type="dcterms:W3CDTF">2021-06-15T16:01:43Z</dcterms:modified>
</cp:coreProperties>
</file>